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 id="2147483672" r:id="rId4"/>
    <p:sldMasterId id="2147483684" r:id="rId5"/>
    <p:sldMasterId id="2147483697" r:id="rId6"/>
  </p:sldMasterIdLst>
  <p:notesMasterIdLst>
    <p:notesMasterId r:id="rId46"/>
  </p:notesMasterIdLst>
  <p:sldIdLst>
    <p:sldId id="256" r:id="rId7"/>
    <p:sldId id="258"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273" r:id="rId26"/>
    <p:sldId id="335" r:id="rId27"/>
    <p:sldId id="336" r:id="rId28"/>
    <p:sldId id="334" r:id="rId29"/>
    <p:sldId id="329" r:id="rId30"/>
    <p:sldId id="330" r:id="rId31"/>
    <p:sldId id="331" r:id="rId32"/>
    <p:sldId id="332" r:id="rId33"/>
    <p:sldId id="347" r:id="rId34"/>
    <p:sldId id="349" r:id="rId35"/>
    <p:sldId id="350" r:id="rId36"/>
    <p:sldId id="351" r:id="rId37"/>
    <p:sldId id="352" r:id="rId38"/>
    <p:sldId id="353" r:id="rId39"/>
    <p:sldId id="354" r:id="rId40"/>
    <p:sldId id="355" r:id="rId41"/>
    <p:sldId id="356" r:id="rId42"/>
    <p:sldId id="357" r:id="rId43"/>
    <p:sldId id="311" r:id="rId44"/>
    <p:sldId id="27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94A9"/>
    <a:srgbClr val="4EADC3"/>
    <a:srgbClr val="0B7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81144" autoAdjust="0"/>
  </p:normalViewPr>
  <p:slideViewPr>
    <p:cSldViewPr snapToGrid="0">
      <p:cViewPr varScale="1">
        <p:scale>
          <a:sx n="48" d="100"/>
          <a:sy n="48" d="100"/>
        </p:scale>
        <p:origin x="65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Social Determinants of Health Covered</c:v>
                </c:pt>
              </c:strCache>
            </c:strRef>
          </c:tx>
          <c:spPr>
            <a:solidFill>
              <a:schemeClr val="accent1"/>
            </a:solidFill>
            <a:ln>
              <a:noFill/>
            </a:ln>
            <a:effectLst/>
          </c:spPr>
          <c:invertIfNegative val="0"/>
          <c:cat>
            <c:strRef>
              <c:f>Sheet1!$A$2:$A$18</c:f>
              <c:strCache>
                <c:ptCount val="17"/>
                <c:pt idx="0">
                  <c:v>Housing</c:v>
                </c:pt>
                <c:pt idx="1">
                  <c:v>Employment</c:v>
                </c:pt>
                <c:pt idx="2">
                  <c:v>Transportation</c:v>
                </c:pt>
                <c:pt idx="3">
                  <c:v>Education</c:v>
                </c:pt>
                <c:pt idx="4">
                  <c:v>Immigration</c:v>
                </c:pt>
                <c:pt idx="5">
                  <c:v>Child Care</c:v>
                </c:pt>
                <c:pt idx="6">
                  <c:v>Re-Entry</c:v>
                </c:pt>
                <c:pt idx="7">
                  <c:v>Elder Care</c:v>
                </c:pt>
                <c:pt idx="8">
                  <c:v>Safety</c:v>
                </c:pt>
                <c:pt idx="9">
                  <c:v>Community Engagement</c:v>
                </c:pt>
                <c:pt idx="10">
                  <c:v>Youth</c:v>
                </c:pt>
                <c:pt idx="11">
                  <c:v>Substance Abuse</c:v>
                </c:pt>
                <c:pt idx="12">
                  <c:v>Health</c:v>
                </c:pt>
                <c:pt idx="13">
                  <c:v>Mental Health</c:v>
                </c:pt>
                <c:pt idx="14">
                  <c:v>Legal</c:v>
                </c:pt>
                <c:pt idx="15">
                  <c:v>Faith Based</c:v>
                </c:pt>
                <c:pt idx="16">
                  <c:v>Early Intervention</c:v>
                </c:pt>
              </c:strCache>
            </c:strRef>
          </c:cat>
          <c:val>
            <c:numRef>
              <c:f>Sheet1!$B$2:$B$18</c:f>
              <c:numCache>
                <c:formatCode>General</c:formatCode>
                <c:ptCount val="17"/>
                <c:pt idx="0">
                  <c:v>12</c:v>
                </c:pt>
                <c:pt idx="1">
                  <c:v>12</c:v>
                </c:pt>
                <c:pt idx="2">
                  <c:v>2</c:v>
                </c:pt>
                <c:pt idx="3">
                  <c:v>16</c:v>
                </c:pt>
                <c:pt idx="4">
                  <c:v>6</c:v>
                </c:pt>
                <c:pt idx="5">
                  <c:v>9</c:v>
                </c:pt>
                <c:pt idx="6">
                  <c:v>3</c:v>
                </c:pt>
                <c:pt idx="7">
                  <c:v>6</c:v>
                </c:pt>
                <c:pt idx="8">
                  <c:v>11</c:v>
                </c:pt>
                <c:pt idx="9">
                  <c:v>19</c:v>
                </c:pt>
                <c:pt idx="10">
                  <c:v>16</c:v>
                </c:pt>
                <c:pt idx="11">
                  <c:v>4</c:v>
                </c:pt>
                <c:pt idx="12">
                  <c:v>11</c:v>
                </c:pt>
                <c:pt idx="13">
                  <c:v>4</c:v>
                </c:pt>
                <c:pt idx="14">
                  <c:v>5</c:v>
                </c:pt>
                <c:pt idx="15">
                  <c:v>1</c:v>
                </c:pt>
                <c:pt idx="16">
                  <c:v>6</c:v>
                </c:pt>
              </c:numCache>
            </c:numRef>
          </c:val>
        </c:ser>
        <c:dLbls>
          <c:showLegendKey val="0"/>
          <c:showVal val="0"/>
          <c:showCatName val="0"/>
          <c:showSerName val="0"/>
          <c:showPercent val="0"/>
          <c:showBubbleSize val="0"/>
        </c:dLbls>
        <c:gapWidth val="150"/>
        <c:overlap val="100"/>
        <c:axId val="333320768"/>
        <c:axId val="333321328"/>
      </c:barChart>
      <c:catAx>
        <c:axId val="33332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321328"/>
        <c:crosses val="autoZero"/>
        <c:auto val="1"/>
        <c:lblAlgn val="ctr"/>
        <c:lblOffset val="100"/>
        <c:noMultiLvlLbl val="0"/>
      </c:catAx>
      <c:valAx>
        <c:axId val="333321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320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hyperlink" Target="http://www.nqpps.org/"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8FA598-AC47-47A4-B31D-FA32E7D29852}" type="doc">
      <dgm:prSet loTypeId="urn:microsoft.com/office/officeart/2005/8/layout/vList2" loCatId="list" qsTypeId="urn:microsoft.com/office/officeart/2005/8/quickstyle/simple2" qsCatId="simple" csTypeId="urn:microsoft.com/office/officeart/2005/8/colors/colorful4" csCatId="colorful" phldr="1"/>
      <dgm:spPr/>
      <dgm:t>
        <a:bodyPr/>
        <a:lstStyle/>
        <a:p>
          <a:endParaRPr lang="en-US"/>
        </a:p>
      </dgm:t>
    </dgm:pt>
    <dgm:pt modelId="{826048D4-991E-4CA8-81AF-B232679C6396}">
      <dgm:prSet phldrT="[Text]"/>
      <dgm:spPr/>
      <dgm:t>
        <a:bodyPr/>
        <a:lstStyle/>
        <a:p>
          <a:r>
            <a:rPr lang="en-US" dirty="0" smtClean="0"/>
            <a:t>Workshops, trainings and education that are ongoing and offered on our web as well as in-person</a:t>
          </a:r>
          <a:endParaRPr lang="en-US" dirty="0"/>
        </a:p>
      </dgm:t>
    </dgm:pt>
    <dgm:pt modelId="{5BF697D4-CCF7-49FD-8617-697A741B3476}" type="parTrans" cxnId="{42441CF7-11A6-42EB-BF40-19D7E221700F}">
      <dgm:prSet/>
      <dgm:spPr/>
      <dgm:t>
        <a:bodyPr/>
        <a:lstStyle/>
        <a:p>
          <a:endParaRPr lang="en-US"/>
        </a:p>
      </dgm:t>
    </dgm:pt>
    <dgm:pt modelId="{2C4F1C6E-3D35-4001-ACBD-16CBB81F52CE}" type="sibTrans" cxnId="{42441CF7-11A6-42EB-BF40-19D7E221700F}">
      <dgm:prSet/>
      <dgm:spPr/>
      <dgm:t>
        <a:bodyPr/>
        <a:lstStyle/>
        <a:p>
          <a:endParaRPr lang="en-US"/>
        </a:p>
      </dgm:t>
    </dgm:pt>
    <dgm:pt modelId="{062A4369-5E6A-468F-B5F7-350375C5BE33}">
      <dgm:prSet/>
      <dgm:spPr/>
      <dgm:t>
        <a:bodyPr/>
        <a:lstStyle/>
        <a:p>
          <a:r>
            <a:rPr lang="en-US" dirty="0" smtClean="0"/>
            <a:t>Accessible and updated website with resources and trainings for providers www.nqpps.org</a:t>
          </a:r>
        </a:p>
      </dgm:t>
    </dgm:pt>
    <dgm:pt modelId="{6377E962-E3BD-4B37-95F9-9E236928204D}" type="parTrans" cxnId="{EDCACAB0-710D-4293-B01F-1F7289399478}">
      <dgm:prSet/>
      <dgm:spPr/>
      <dgm:t>
        <a:bodyPr/>
        <a:lstStyle/>
        <a:p>
          <a:endParaRPr lang="en-US"/>
        </a:p>
      </dgm:t>
    </dgm:pt>
    <dgm:pt modelId="{1D427A9C-57A1-4DE6-B83E-C60BA4174BC8}" type="sibTrans" cxnId="{EDCACAB0-710D-4293-B01F-1F7289399478}">
      <dgm:prSet/>
      <dgm:spPr/>
      <dgm:t>
        <a:bodyPr/>
        <a:lstStyle/>
        <a:p>
          <a:endParaRPr lang="en-US"/>
        </a:p>
      </dgm:t>
    </dgm:pt>
    <dgm:pt modelId="{091102EE-B7FB-4777-8A1D-89354AA173BB}">
      <dgm:prSet/>
      <dgm:spPr/>
      <dgm:t>
        <a:bodyPr/>
        <a:lstStyle/>
        <a:p>
          <a:r>
            <a:rPr lang="en-US" dirty="0" smtClean="0"/>
            <a:t>DSRIP awarded dollars used for Innovation and Performance Funds to drive better care, and improving the health of populations</a:t>
          </a:r>
        </a:p>
      </dgm:t>
    </dgm:pt>
    <dgm:pt modelId="{367BD445-A2E5-48AA-B466-9EAE1EE18072}" type="parTrans" cxnId="{9DC29E05-989E-4D3B-ABBD-3F3378F174AB}">
      <dgm:prSet/>
      <dgm:spPr/>
      <dgm:t>
        <a:bodyPr/>
        <a:lstStyle/>
        <a:p>
          <a:endParaRPr lang="en-US"/>
        </a:p>
      </dgm:t>
    </dgm:pt>
    <dgm:pt modelId="{740F0B6C-E63F-4266-85B1-FE99D82B3758}" type="sibTrans" cxnId="{9DC29E05-989E-4D3B-ABBD-3F3378F174AB}">
      <dgm:prSet/>
      <dgm:spPr/>
      <dgm:t>
        <a:bodyPr/>
        <a:lstStyle/>
        <a:p>
          <a:endParaRPr lang="en-US"/>
        </a:p>
      </dgm:t>
    </dgm:pt>
    <dgm:pt modelId="{EBD8019C-2D13-4B13-9BAE-748A5CDAF614}">
      <dgm:prSet/>
      <dgm:spPr/>
      <dgm:t>
        <a:bodyPr/>
        <a:lstStyle/>
        <a:p>
          <a:r>
            <a:rPr lang="en-US" dirty="0" smtClean="0"/>
            <a:t>Use of data analytics and performance improvement to drive strategic opportunities to meet care gaps</a:t>
          </a:r>
        </a:p>
      </dgm:t>
    </dgm:pt>
    <dgm:pt modelId="{C2FF49D9-3A74-4D85-B12C-8C5E278C3404}" type="parTrans" cxnId="{07D976B3-C300-45A9-8811-D1B4577CF39B}">
      <dgm:prSet/>
      <dgm:spPr/>
      <dgm:t>
        <a:bodyPr/>
        <a:lstStyle/>
        <a:p>
          <a:endParaRPr lang="en-US"/>
        </a:p>
      </dgm:t>
    </dgm:pt>
    <dgm:pt modelId="{3244E176-3556-4C70-86AA-DD4642D4E560}" type="sibTrans" cxnId="{07D976B3-C300-45A9-8811-D1B4577CF39B}">
      <dgm:prSet/>
      <dgm:spPr/>
      <dgm:t>
        <a:bodyPr/>
        <a:lstStyle/>
        <a:p>
          <a:endParaRPr lang="en-US"/>
        </a:p>
      </dgm:t>
    </dgm:pt>
    <dgm:pt modelId="{A91BDCE6-D09B-4DEE-8922-CEFE26A18908}" type="pres">
      <dgm:prSet presAssocID="{028FA598-AC47-47A4-B31D-FA32E7D29852}" presName="linear" presStyleCnt="0">
        <dgm:presLayoutVars>
          <dgm:animLvl val="lvl"/>
          <dgm:resizeHandles val="exact"/>
        </dgm:presLayoutVars>
      </dgm:prSet>
      <dgm:spPr/>
      <dgm:t>
        <a:bodyPr/>
        <a:lstStyle/>
        <a:p>
          <a:endParaRPr lang="en-US"/>
        </a:p>
      </dgm:t>
    </dgm:pt>
    <dgm:pt modelId="{1925C39D-BC56-414D-A8C3-951B9AAB6D02}" type="pres">
      <dgm:prSet presAssocID="{826048D4-991E-4CA8-81AF-B232679C6396}" presName="parentText" presStyleLbl="node1" presStyleIdx="0" presStyleCnt="4">
        <dgm:presLayoutVars>
          <dgm:chMax val="0"/>
          <dgm:bulletEnabled val="1"/>
        </dgm:presLayoutVars>
      </dgm:prSet>
      <dgm:spPr/>
      <dgm:t>
        <a:bodyPr/>
        <a:lstStyle/>
        <a:p>
          <a:endParaRPr lang="en-US"/>
        </a:p>
      </dgm:t>
    </dgm:pt>
    <dgm:pt modelId="{11B0F012-6AEB-40D7-A985-CB332D7F3292}" type="pres">
      <dgm:prSet presAssocID="{2C4F1C6E-3D35-4001-ACBD-16CBB81F52CE}" presName="spacer" presStyleCnt="0"/>
      <dgm:spPr/>
    </dgm:pt>
    <dgm:pt modelId="{AF36E101-A8CD-41EE-9674-0E3CC6743ECD}" type="pres">
      <dgm:prSet presAssocID="{062A4369-5E6A-468F-B5F7-350375C5BE33}" presName="parentText" presStyleLbl="node1" presStyleIdx="1" presStyleCnt="4">
        <dgm:presLayoutVars>
          <dgm:chMax val="0"/>
          <dgm:bulletEnabled val="1"/>
        </dgm:presLayoutVars>
      </dgm:prSet>
      <dgm:spPr/>
      <dgm:t>
        <a:bodyPr/>
        <a:lstStyle/>
        <a:p>
          <a:endParaRPr lang="en-US"/>
        </a:p>
      </dgm:t>
    </dgm:pt>
    <dgm:pt modelId="{10F1AAB9-DFF0-4C34-93AD-AAC4C6448767}" type="pres">
      <dgm:prSet presAssocID="{1D427A9C-57A1-4DE6-B83E-C60BA4174BC8}" presName="spacer" presStyleCnt="0"/>
      <dgm:spPr/>
    </dgm:pt>
    <dgm:pt modelId="{7FBD7920-98CE-4F0B-8C58-F34A634AB1C8}" type="pres">
      <dgm:prSet presAssocID="{091102EE-B7FB-4777-8A1D-89354AA173BB}" presName="parentText" presStyleLbl="node1" presStyleIdx="2" presStyleCnt="4">
        <dgm:presLayoutVars>
          <dgm:chMax val="0"/>
          <dgm:bulletEnabled val="1"/>
        </dgm:presLayoutVars>
      </dgm:prSet>
      <dgm:spPr/>
      <dgm:t>
        <a:bodyPr/>
        <a:lstStyle/>
        <a:p>
          <a:endParaRPr lang="en-US"/>
        </a:p>
      </dgm:t>
    </dgm:pt>
    <dgm:pt modelId="{D5741AA6-19E8-44E5-9F95-1D4C17148592}" type="pres">
      <dgm:prSet presAssocID="{740F0B6C-E63F-4266-85B1-FE99D82B3758}" presName="spacer" presStyleCnt="0"/>
      <dgm:spPr/>
    </dgm:pt>
    <dgm:pt modelId="{4593468B-079D-4287-8D6E-DF3785F763DC}" type="pres">
      <dgm:prSet presAssocID="{EBD8019C-2D13-4B13-9BAE-748A5CDAF614}" presName="parentText" presStyleLbl="node1" presStyleIdx="3" presStyleCnt="4">
        <dgm:presLayoutVars>
          <dgm:chMax val="0"/>
          <dgm:bulletEnabled val="1"/>
        </dgm:presLayoutVars>
      </dgm:prSet>
      <dgm:spPr/>
      <dgm:t>
        <a:bodyPr/>
        <a:lstStyle/>
        <a:p>
          <a:endParaRPr lang="en-US"/>
        </a:p>
      </dgm:t>
    </dgm:pt>
  </dgm:ptLst>
  <dgm:cxnLst>
    <dgm:cxn modelId="{4CBC7844-19B7-49D5-BC8C-E768D4213B62}" type="presOf" srcId="{062A4369-5E6A-468F-B5F7-350375C5BE33}" destId="{AF36E101-A8CD-41EE-9674-0E3CC6743ECD}" srcOrd="0" destOrd="0" presId="urn:microsoft.com/office/officeart/2005/8/layout/vList2"/>
    <dgm:cxn modelId="{4822D414-9088-485F-9419-14E6D2DC34FE}" type="presOf" srcId="{028FA598-AC47-47A4-B31D-FA32E7D29852}" destId="{A91BDCE6-D09B-4DEE-8922-CEFE26A18908}" srcOrd="0" destOrd="0" presId="urn:microsoft.com/office/officeart/2005/8/layout/vList2"/>
    <dgm:cxn modelId="{EDCACAB0-710D-4293-B01F-1F7289399478}" srcId="{028FA598-AC47-47A4-B31D-FA32E7D29852}" destId="{062A4369-5E6A-468F-B5F7-350375C5BE33}" srcOrd="1" destOrd="0" parTransId="{6377E962-E3BD-4B37-95F9-9E236928204D}" sibTransId="{1D427A9C-57A1-4DE6-B83E-C60BA4174BC8}"/>
    <dgm:cxn modelId="{8A86A96D-8D29-41B4-98AD-93C8CA79AFF7}" type="presOf" srcId="{EBD8019C-2D13-4B13-9BAE-748A5CDAF614}" destId="{4593468B-079D-4287-8D6E-DF3785F763DC}" srcOrd="0" destOrd="0" presId="urn:microsoft.com/office/officeart/2005/8/layout/vList2"/>
    <dgm:cxn modelId="{42441CF7-11A6-42EB-BF40-19D7E221700F}" srcId="{028FA598-AC47-47A4-B31D-FA32E7D29852}" destId="{826048D4-991E-4CA8-81AF-B232679C6396}" srcOrd="0" destOrd="0" parTransId="{5BF697D4-CCF7-49FD-8617-697A741B3476}" sibTransId="{2C4F1C6E-3D35-4001-ACBD-16CBB81F52CE}"/>
    <dgm:cxn modelId="{07D976B3-C300-45A9-8811-D1B4577CF39B}" srcId="{028FA598-AC47-47A4-B31D-FA32E7D29852}" destId="{EBD8019C-2D13-4B13-9BAE-748A5CDAF614}" srcOrd="3" destOrd="0" parTransId="{C2FF49D9-3A74-4D85-B12C-8C5E278C3404}" sibTransId="{3244E176-3556-4C70-86AA-DD4642D4E560}"/>
    <dgm:cxn modelId="{9DC29E05-989E-4D3B-ABBD-3F3378F174AB}" srcId="{028FA598-AC47-47A4-B31D-FA32E7D29852}" destId="{091102EE-B7FB-4777-8A1D-89354AA173BB}" srcOrd="2" destOrd="0" parTransId="{367BD445-A2E5-48AA-B466-9EAE1EE18072}" sibTransId="{740F0B6C-E63F-4266-85B1-FE99D82B3758}"/>
    <dgm:cxn modelId="{66970F0B-85D4-4734-ABEB-5AB300E1DF76}" type="presOf" srcId="{826048D4-991E-4CA8-81AF-B232679C6396}" destId="{1925C39D-BC56-414D-A8C3-951B9AAB6D02}" srcOrd="0" destOrd="0" presId="urn:microsoft.com/office/officeart/2005/8/layout/vList2"/>
    <dgm:cxn modelId="{A6744EC3-CCC0-4662-97BB-6A016D5FA539}" type="presOf" srcId="{091102EE-B7FB-4777-8A1D-89354AA173BB}" destId="{7FBD7920-98CE-4F0B-8C58-F34A634AB1C8}" srcOrd="0" destOrd="0" presId="urn:microsoft.com/office/officeart/2005/8/layout/vList2"/>
    <dgm:cxn modelId="{3DAE1973-2223-482A-91D0-06B8E847B39E}" type="presParOf" srcId="{A91BDCE6-D09B-4DEE-8922-CEFE26A18908}" destId="{1925C39D-BC56-414D-A8C3-951B9AAB6D02}" srcOrd="0" destOrd="0" presId="urn:microsoft.com/office/officeart/2005/8/layout/vList2"/>
    <dgm:cxn modelId="{234F84EF-C1E4-4E4B-BDCC-A1D14293D183}" type="presParOf" srcId="{A91BDCE6-D09B-4DEE-8922-CEFE26A18908}" destId="{11B0F012-6AEB-40D7-A985-CB332D7F3292}" srcOrd="1" destOrd="0" presId="urn:microsoft.com/office/officeart/2005/8/layout/vList2"/>
    <dgm:cxn modelId="{D37926C3-B2A0-4F47-A08C-C318DCB3DC98}" type="presParOf" srcId="{A91BDCE6-D09B-4DEE-8922-CEFE26A18908}" destId="{AF36E101-A8CD-41EE-9674-0E3CC6743ECD}" srcOrd="2" destOrd="0" presId="urn:microsoft.com/office/officeart/2005/8/layout/vList2"/>
    <dgm:cxn modelId="{1AADDC23-C590-4E12-91D3-3C9FBA632948}" type="presParOf" srcId="{A91BDCE6-D09B-4DEE-8922-CEFE26A18908}" destId="{10F1AAB9-DFF0-4C34-93AD-AAC4C6448767}" srcOrd="3" destOrd="0" presId="urn:microsoft.com/office/officeart/2005/8/layout/vList2"/>
    <dgm:cxn modelId="{6EB86144-289F-4794-9ED4-35095A24AAA8}" type="presParOf" srcId="{A91BDCE6-D09B-4DEE-8922-CEFE26A18908}" destId="{7FBD7920-98CE-4F0B-8C58-F34A634AB1C8}" srcOrd="4" destOrd="0" presId="urn:microsoft.com/office/officeart/2005/8/layout/vList2"/>
    <dgm:cxn modelId="{E2BC22A6-4082-4276-9621-3094A93172FE}" type="presParOf" srcId="{A91BDCE6-D09B-4DEE-8922-CEFE26A18908}" destId="{D5741AA6-19E8-44E5-9F95-1D4C17148592}" srcOrd="5" destOrd="0" presId="urn:microsoft.com/office/officeart/2005/8/layout/vList2"/>
    <dgm:cxn modelId="{D0F096AD-8F05-4FB1-9320-03870E2F0548}" type="presParOf" srcId="{A91BDCE6-D09B-4DEE-8922-CEFE26A18908}" destId="{4593468B-079D-4287-8D6E-DF3785F763D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C307EE-01F5-4A85-B69E-B62D319E863E}"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en-US"/>
        </a:p>
      </dgm:t>
    </dgm:pt>
    <dgm:pt modelId="{FC5E802A-4FE4-4FFA-8764-0134863C4B4A}">
      <dgm:prSet phldrT="[Text]" custT="1"/>
      <dgm:spPr>
        <a:solidFill>
          <a:schemeClr val="accent4">
            <a:lumMod val="75000"/>
          </a:schemeClr>
        </a:solidFill>
      </dgm:spPr>
      <dgm:t>
        <a:bodyPr/>
        <a:lstStyle/>
        <a:p>
          <a:r>
            <a:rPr lang="en-US" sz="2200" b="1" dirty="0"/>
            <a:t>Tier 1 CBO Conference Update</a:t>
          </a:r>
        </a:p>
      </dgm:t>
    </dgm:pt>
    <dgm:pt modelId="{A5EC87DA-5ADF-4601-9C2F-484E67CD36A1}" type="parTrans" cxnId="{879D10D5-8EA4-4D72-849E-7E7E645048F2}">
      <dgm:prSet/>
      <dgm:spPr/>
      <dgm:t>
        <a:bodyPr/>
        <a:lstStyle/>
        <a:p>
          <a:endParaRPr lang="en-US" sz="2200" b="1"/>
        </a:p>
      </dgm:t>
    </dgm:pt>
    <dgm:pt modelId="{F3EDBB02-378E-4E9C-86DA-034074D590AD}" type="sibTrans" cxnId="{879D10D5-8EA4-4D72-849E-7E7E645048F2}">
      <dgm:prSet/>
      <dgm:spPr/>
      <dgm:t>
        <a:bodyPr/>
        <a:lstStyle/>
        <a:p>
          <a:endParaRPr lang="en-US" sz="2200" b="1"/>
        </a:p>
      </dgm:t>
    </dgm:pt>
    <dgm:pt modelId="{E8AC74D2-C22F-4E8C-B88C-33E697484975}">
      <dgm:prSet phldrT="[Text]" custT="1"/>
      <dgm:spPr/>
      <dgm:t>
        <a:bodyPr/>
        <a:lstStyle/>
        <a:p>
          <a:r>
            <a:rPr lang="en-US" sz="2200" b="1" dirty="0"/>
            <a:t>Health Forums</a:t>
          </a:r>
        </a:p>
      </dgm:t>
    </dgm:pt>
    <dgm:pt modelId="{5A694402-6FCD-4C48-B809-D2C18FA4F5A7}" type="parTrans" cxnId="{67FB8AFB-0B48-488E-BC12-77E2FD356362}">
      <dgm:prSet/>
      <dgm:spPr/>
      <dgm:t>
        <a:bodyPr/>
        <a:lstStyle/>
        <a:p>
          <a:endParaRPr lang="en-US" sz="2200" b="1"/>
        </a:p>
      </dgm:t>
    </dgm:pt>
    <dgm:pt modelId="{268C2535-2749-4B68-8790-E8309A7F2582}" type="sibTrans" cxnId="{67FB8AFB-0B48-488E-BC12-77E2FD356362}">
      <dgm:prSet/>
      <dgm:spPr/>
      <dgm:t>
        <a:bodyPr/>
        <a:lstStyle/>
        <a:p>
          <a:endParaRPr lang="en-US" sz="2200" b="1"/>
        </a:p>
      </dgm:t>
    </dgm:pt>
    <dgm:pt modelId="{230245C3-7A1B-4567-B329-413A62262892}">
      <dgm:prSet phldrT="[Text]" custT="1"/>
      <dgm:spPr>
        <a:solidFill>
          <a:schemeClr val="accent5">
            <a:lumMod val="75000"/>
          </a:schemeClr>
        </a:solidFill>
      </dgm:spPr>
      <dgm:t>
        <a:bodyPr/>
        <a:lstStyle/>
        <a:p>
          <a:r>
            <a:rPr lang="en-US" sz="2200" b="1" dirty="0"/>
            <a:t>Community Innovation Fund (Phase 2)</a:t>
          </a:r>
        </a:p>
      </dgm:t>
    </dgm:pt>
    <dgm:pt modelId="{9F154D50-13A9-4E41-ACE6-35576DDE0F77}" type="parTrans" cxnId="{31E7CE74-F662-47BC-AE25-3F273D97618B}">
      <dgm:prSet/>
      <dgm:spPr/>
      <dgm:t>
        <a:bodyPr/>
        <a:lstStyle/>
        <a:p>
          <a:endParaRPr lang="en-US" sz="2200" b="1"/>
        </a:p>
      </dgm:t>
    </dgm:pt>
    <dgm:pt modelId="{B3C5F960-6399-4DA5-9E6A-DEF57AFD2A72}" type="sibTrans" cxnId="{31E7CE74-F662-47BC-AE25-3F273D97618B}">
      <dgm:prSet/>
      <dgm:spPr/>
      <dgm:t>
        <a:bodyPr/>
        <a:lstStyle/>
        <a:p>
          <a:endParaRPr lang="en-US" sz="2200" b="1"/>
        </a:p>
      </dgm:t>
    </dgm:pt>
    <dgm:pt modelId="{4697DA28-2141-4071-A535-D5740A2F3134}" type="pres">
      <dgm:prSet presAssocID="{FCC307EE-01F5-4A85-B69E-B62D319E863E}" presName="Name0" presStyleCnt="0">
        <dgm:presLayoutVars>
          <dgm:chMax val="7"/>
          <dgm:chPref val="7"/>
          <dgm:dir/>
        </dgm:presLayoutVars>
      </dgm:prSet>
      <dgm:spPr/>
      <dgm:t>
        <a:bodyPr/>
        <a:lstStyle/>
        <a:p>
          <a:endParaRPr lang="en-US"/>
        </a:p>
      </dgm:t>
    </dgm:pt>
    <dgm:pt modelId="{A226A999-1E05-47FF-A1AB-CD6863ED9AA3}" type="pres">
      <dgm:prSet presAssocID="{FCC307EE-01F5-4A85-B69E-B62D319E863E}" presName="Name1" presStyleCnt="0"/>
      <dgm:spPr/>
    </dgm:pt>
    <dgm:pt modelId="{B96D5C8A-DF96-4565-BB23-55DCA7489F01}" type="pres">
      <dgm:prSet presAssocID="{FCC307EE-01F5-4A85-B69E-B62D319E863E}" presName="cycle" presStyleCnt="0"/>
      <dgm:spPr/>
    </dgm:pt>
    <dgm:pt modelId="{094EBA41-37DE-46F2-8228-CDF2583B0CFC}" type="pres">
      <dgm:prSet presAssocID="{FCC307EE-01F5-4A85-B69E-B62D319E863E}" presName="srcNode" presStyleLbl="node1" presStyleIdx="0" presStyleCnt="3"/>
      <dgm:spPr/>
    </dgm:pt>
    <dgm:pt modelId="{0061790D-DAD9-426E-B424-5B5DCB444D05}" type="pres">
      <dgm:prSet presAssocID="{FCC307EE-01F5-4A85-B69E-B62D319E863E}" presName="conn" presStyleLbl="parChTrans1D2" presStyleIdx="0" presStyleCnt="1"/>
      <dgm:spPr/>
      <dgm:t>
        <a:bodyPr/>
        <a:lstStyle/>
        <a:p>
          <a:endParaRPr lang="en-US"/>
        </a:p>
      </dgm:t>
    </dgm:pt>
    <dgm:pt modelId="{C77B0E89-4988-42EA-BB9B-B97AEE0CFF15}" type="pres">
      <dgm:prSet presAssocID="{FCC307EE-01F5-4A85-B69E-B62D319E863E}" presName="extraNode" presStyleLbl="node1" presStyleIdx="0" presStyleCnt="3"/>
      <dgm:spPr/>
    </dgm:pt>
    <dgm:pt modelId="{FC67C8E8-9FCD-4356-81BA-DA200D4AA34E}" type="pres">
      <dgm:prSet presAssocID="{FCC307EE-01F5-4A85-B69E-B62D319E863E}" presName="dstNode" presStyleLbl="node1" presStyleIdx="0" presStyleCnt="3"/>
      <dgm:spPr/>
    </dgm:pt>
    <dgm:pt modelId="{A548EB68-C260-4004-BF8F-94F6DDE707D6}" type="pres">
      <dgm:prSet presAssocID="{FC5E802A-4FE4-4FFA-8764-0134863C4B4A}" presName="text_1" presStyleLbl="node1" presStyleIdx="0" presStyleCnt="3">
        <dgm:presLayoutVars>
          <dgm:bulletEnabled val="1"/>
        </dgm:presLayoutVars>
      </dgm:prSet>
      <dgm:spPr/>
      <dgm:t>
        <a:bodyPr/>
        <a:lstStyle/>
        <a:p>
          <a:endParaRPr lang="en-US"/>
        </a:p>
      </dgm:t>
    </dgm:pt>
    <dgm:pt modelId="{EBD2D482-FC63-444B-86E2-0A8A699B4918}" type="pres">
      <dgm:prSet presAssocID="{FC5E802A-4FE4-4FFA-8764-0134863C4B4A}" presName="accent_1" presStyleCnt="0"/>
      <dgm:spPr/>
    </dgm:pt>
    <dgm:pt modelId="{D8701760-6BC7-4729-BEA8-0D279C5FD8B0}" type="pres">
      <dgm:prSet presAssocID="{FC5E802A-4FE4-4FFA-8764-0134863C4B4A}" presName="accentRepeatNode" presStyleLbl="solidFgAcc1" presStyleIdx="0" presStyleCnt="3"/>
      <dgm:spPr/>
    </dgm:pt>
    <dgm:pt modelId="{3F345F66-A11F-4495-941D-176533DD1A10}" type="pres">
      <dgm:prSet presAssocID="{E8AC74D2-C22F-4E8C-B88C-33E697484975}" presName="text_2" presStyleLbl="node1" presStyleIdx="1" presStyleCnt="3">
        <dgm:presLayoutVars>
          <dgm:bulletEnabled val="1"/>
        </dgm:presLayoutVars>
      </dgm:prSet>
      <dgm:spPr/>
      <dgm:t>
        <a:bodyPr/>
        <a:lstStyle/>
        <a:p>
          <a:endParaRPr lang="en-US"/>
        </a:p>
      </dgm:t>
    </dgm:pt>
    <dgm:pt modelId="{D65EFBFF-6DA3-4C70-A5F0-560AC9DBEE09}" type="pres">
      <dgm:prSet presAssocID="{E8AC74D2-C22F-4E8C-B88C-33E697484975}" presName="accent_2" presStyleCnt="0"/>
      <dgm:spPr/>
    </dgm:pt>
    <dgm:pt modelId="{50770262-F70A-4C57-99BD-72C6D1198F53}" type="pres">
      <dgm:prSet presAssocID="{E8AC74D2-C22F-4E8C-B88C-33E697484975}" presName="accentRepeatNode" presStyleLbl="solidFgAcc1" presStyleIdx="1" presStyleCnt="3"/>
      <dgm:spPr/>
    </dgm:pt>
    <dgm:pt modelId="{3D7EBC31-E06D-4CED-BCB6-F287AACC10D7}" type="pres">
      <dgm:prSet presAssocID="{230245C3-7A1B-4567-B329-413A62262892}" presName="text_3" presStyleLbl="node1" presStyleIdx="2" presStyleCnt="3">
        <dgm:presLayoutVars>
          <dgm:bulletEnabled val="1"/>
        </dgm:presLayoutVars>
      </dgm:prSet>
      <dgm:spPr/>
      <dgm:t>
        <a:bodyPr/>
        <a:lstStyle/>
        <a:p>
          <a:endParaRPr lang="en-US"/>
        </a:p>
      </dgm:t>
    </dgm:pt>
    <dgm:pt modelId="{8B4A4D42-79FC-41E7-8B3E-0B8E02287D7D}" type="pres">
      <dgm:prSet presAssocID="{230245C3-7A1B-4567-B329-413A62262892}" presName="accent_3" presStyleCnt="0"/>
      <dgm:spPr/>
    </dgm:pt>
    <dgm:pt modelId="{BA11CF51-23B6-4492-970A-7B47D3CC8D97}" type="pres">
      <dgm:prSet presAssocID="{230245C3-7A1B-4567-B329-413A62262892}" presName="accentRepeatNode" presStyleLbl="solidFgAcc1" presStyleIdx="2" presStyleCnt="3"/>
      <dgm:spPr/>
    </dgm:pt>
  </dgm:ptLst>
  <dgm:cxnLst>
    <dgm:cxn modelId="{5A27AF19-8077-499A-B158-9370ED10A33E}" type="presOf" srcId="{FC5E802A-4FE4-4FFA-8764-0134863C4B4A}" destId="{A548EB68-C260-4004-BF8F-94F6DDE707D6}" srcOrd="0" destOrd="0" presId="urn:microsoft.com/office/officeart/2008/layout/VerticalCurvedList"/>
    <dgm:cxn modelId="{82B89567-78C1-4599-A486-2DF16EAFD3F3}" type="presOf" srcId="{FCC307EE-01F5-4A85-B69E-B62D319E863E}" destId="{4697DA28-2141-4071-A535-D5740A2F3134}" srcOrd="0" destOrd="0" presId="urn:microsoft.com/office/officeart/2008/layout/VerticalCurvedList"/>
    <dgm:cxn modelId="{31E7CE74-F662-47BC-AE25-3F273D97618B}" srcId="{FCC307EE-01F5-4A85-B69E-B62D319E863E}" destId="{230245C3-7A1B-4567-B329-413A62262892}" srcOrd="2" destOrd="0" parTransId="{9F154D50-13A9-4E41-ACE6-35576DDE0F77}" sibTransId="{B3C5F960-6399-4DA5-9E6A-DEF57AFD2A72}"/>
    <dgm:cxn modelId="{67FB8AFB-0B48-488E-BC12-77E2FD356362}" srcId="{FCC307EE-01F5-4A85-B69E-B62D319E863E}" destId="{E8AC74D2-C22F-4E8C-B88C-33E697484975}" srcOrd="1" destOrd="0" parTransId="{5A694402-6FCD-4C48-B809-D2C18FA4F5A7}" sibTransId="{268C2535-2749-4B68-8790-E8309A7F2582}"/>
    <dgm:cxn modelId="{6EB0DA7C-2535-4E6F-8B9F-3FE331D882C3}" type="presOf" srcId="{F3EDBB02-378E-4E9C-86DA-034074D590AD}" destId="{0061790D-DAD9-426E-B424-5B5DCB444D05}" srcOrd="0" destOrd="0" presId="urn:microsoft.com/office/officeart/2008/layout/VerticalCurvedList"/>
    <dgm:cxn modelId="{879D10D5-8EA4-4D72-849E-7E7E645048F2}" srcId="{FCC307EE-01F5-4A85-B69E-B62D319E863E}" destId="{FC5E802A-4FE4-4FFA-8764-0134863C4B4A}" srcOrd="0" destOrd="0" parTransId="{A5EC87DA-5ADF-4601-9C2F-484E67CD36A1}" sibTransId="{F3EDBB02-378E-4E9C-86DA-034074D590AD}"/>
    <dgm:cxn modelId="{63AF7995-9113-481F-8FAA-F93EB66DDDC3}" type="presOf" srcId="{E8AC74D2-C22F-4E8C-B88C-33E697484975}" destId="{3F345F66-A11F-4495-941D-176533DD1A10}" srcOrd="0" destOrd="0" presId="urn:microsoft.com/office/officeart/2008/layout/VerticalCurvedList"/>
    <dgm:cxn modelId="{4057CD05-4D1C-43F2-ABA9-A8A054D727C3}" type="presOf" srcId="{230245C3-7A1B-4567-B329-413A62262892}" destId="{3D7EBC31-E06D-4CED-BCB6-F287AACC10D7}" srcOrd="0" destOrd="0" presId="urn:microsoft.com/office/officeart/2008/layout/VerticalCurvedList"/>
    <dgm:cxn modelId="{5C1B2BD9-2C05-4CDB-85BD-FDB90B60CA5A}" type="presParOf" srcId="{4697DA28-2141-4071-A535-D5740A2F3134}" destId="{A226A999-1E05-47FF-A1AB-CD6863ED9AA3}" srcOrd="0" destOrd="0" presId="urn:microsoft.com/office/officeart/2008/layout/VerticalCurvedList"/>
    <dgm:cxn modelId="{EDC7D635-9B99-4AEB-AFBB-6C202C5E5D50}" type="presParOf" srcId="{A226A999-1E05-47FF-A1AB-CD6863ED9AA3}" destId="{B96D5C8A-DF96-4565-BB23-55DCA7489F01}" srcOrd="0" destOrd="0" presId="urn:microsoft.com/office/officeart/2008/layout/VerticalCurvedList"/>
    <dgm:cxn modelId="{126B4035-F146-4906-B74E-038D956932CE}" type="presParOf" srcId="{B96D5C8A-DF96-4565-BB23-55DCA7489F01}" destId="{094EBA41-37DE-46F2-8228-CDF2583B0CFC}" srcOrd="0" destOrd="0" presId="urn:microsoft.com/office/officeart/2008/layout/VerticalCurvedList"/>
    <dgm:cxn modelId="{234FFBEE-EB30-4F5F-8252-47FD8A7C0F77}" type="presParOf" srcId="{B96D5C8A-DF96-4565-BB23-55DCA7489F01}" destId="{0061790D-DAD9-426E-B424-5B5DCB444D05}" srcOrd="1" destOrd="0" presId="urn:microsoft.com/office/officeart/2008/layout/VerticalCurvedList"/>
    <dgm:cxn modelId="{488148C4-9A2A-4B48-A025-FF614DF516B3}" type="presParOf" srcId="{B96D5C8A-DF96-4565-BB23-55DCA7489F01}" destId="{C77B0E89-4988-42EA-BB9B-B97AEE0CFF15}" srcOrd="2" destOrd="0" presId="urn:microsoft.com/office/officeart/2008/layout/VerticalCurvedList"/>
    <dgm:cxn modelId="{34C5F10C-4D74-49FB-B243-7BD81D41BF91}" type="presParOf" srcId="{B96D5C8A-DF96-4565-BB23-55DCA7489F01}" destId="{FC67C8E8-9FCD-4356-81BA-DA200D4AA34E}" srcOrd="3" destOrd="0" presId="urn:microsoft.com/office/officeart/2008/layout/VerticalCurvedList"/>
    <dgm:cxn modelId="{D1EF1430-0C37-434A-832C-31A6C7C6E230}" type="presParOf" srcId="{A226A999-1E05-47FF-A1AB-CD6863ED9AA3}" destId="{A548EB68-C260-4004-BF8F-94F6DDE707D6}" srcOrd="1" destOrd="0" presId="urn:microsoft.com/office/officeart/2008/layout/VerticalCurvedList"/>
    <dgm:cxn modelId="{FC5423EA-058C-4018-9D2F-17DB98058F21}" type="presParOf" srcId="{A226A999-1E05-47FF-A1AB-CD6863ED9AA3}" destId="{EBD2D482-FC63-444B-86E2-0A8A699B4918}" srcOrd="2" destOrd="0" presId="urn:microsoft.com/office/officeart/2008/layout/VerticalCurvedList"/>
    <dgm:cxn modelId="{489D2B30-9178-4ED7-9D1E-C97E9C851BE8}" type="presParOf" srcId="{EBD2D482-FC63-444B-86E2-0A8A699B4918}" destId="{D8701760-6BC7-4729-BEA8-0D279C5FD8B0}" srcOrd="0" destOrd="0" presId="urn:microsoft.com/office/officeart/2008/layout/VerticalCurvedList"/>
    <dgm:cxn modelId="{5D13FB82-1073-4569-A69C-899D3D59E19C}" type="presParOf" srcId="{A226A999-1E05-47FF-A1AB-CD6863ED9AA3}" destId="{3F345F66-A11F-4495-941D-176533DD1A10}" srcOrd="3" destOrd="0" presId="urn:microsoft.com/office/officeart/2008/layout/VerticalCurvedList"/>
    <dgm:cxn modelId="{F7021BAA-9BD2-4002-A08C-9FEA4D5DC117}" type="presParOf" srcId="{A226A999-1E05-47FF-A1AB-CD6863ED9AA3}" destId="{D65EFBFF-6DA3-4C70-A5F0-560AC9DBEE09}" srcOrd="4" destOrd="0" presId="urn:microsoft.com/office/officeart/2008/layout/VerticalCurvedList"/>
    <dgm:cxn modelId="{9659A692-345B-4314-ADF2-BC6FB430966F}" type="presParOf" srcId="{D65EFBFF-6DA3-4C70-A5F0-560AC9DBEE09}" destId="{50770262-F70A-4C57-99BD-72C6D1198F53}" srcOrd="0" destOrd="0" presId="urn:microsoft.com/office/officeart/2008/layout/VerticalCurvedList"/>
    <dgm:cxn modelId="{73A7BA57-6A94-490A-A291-4C5A77155016}" type="presParOf" srcId="{A226A999-1E05-47FF-A1AB-CD6863ED9AA3}" destId="{3D7EBC31-E06D-4CED-BCB6-F287AACC10D7}" srcOrd="5" destOrd="0" presId="urn:microsoft.com/office/officeart/2008/layout/VerticalCurvedList"/>
    <dgm:cxn modelId="{C2C54929-7953-459B-A29F-20E83CDB313B}" type="presParOf" srcId="{A226A999-1E05-47FF-A1AB-CD6863ED9AA3}" destId="{8B4A4D42-79FC-41E7-8B3E-0B8E02287D7D}" srcOrd="6" destOrd="0" presId="urn:microsoft.com/office/officeart/2008/layout/VerticalCurvedList"/>
    <dgm:cxn modelId="{1E2F6351-AD57-4BDB-B230-361DA3AC946F}" type="presParOf" srcId="{8B4A4D42-79FC-41E7-8B3E-0B8E02287D7D}" destId="{BA11CF51-23B6-4492-970A-7B47D3CC8D9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2C61EB-1AD6-4FDC-BB91-31E7CDBF020A}"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C9765FC4-1B04-427A-AEB5-9F57935EF5B0}">
      <dgm:prSet phldrT="[Text]" custT="1"/>
      <dgm:spPr/>
      <dgm:t>
        <a:bodyPr/>
        <a:lstStyle/>
        <a:p>
          <a:r>
            <a:rPr lang="en-US" sz="1600" b="1" dirty="0"/>
            <a:t>2. Cornerstone</a:t>
          </a:r>
        </a:p>
      </dgm:t>
    </dgm:pt>
    <dgm:pt modelId="{B5ECAC10-E224-49AE-A5F8-57CA71473485}" type="parTrans" cxnId="{BDA56B10-9BB3-43D5-B109-EB145F3FD921}">
      <dgm:prSet/>
      <dgm:spPr/>
      <dgm:t>
        <a:bodyPr/>
        <a:lstStyle/>
        <a:p>
          <a:endParaRPr lang="en-US" sz="1600" b="1"/>
        </a:p>
      </dgm:t>
    </dgm:pt>
    <dgm:pt modelId="{FE17D1F5-9EC7-469E-A073-28C67EC92BA5}" type="sibTrans" cxnId="{BDA56B10-9BB3-43D5-B109-EB145F3FD921}">
      <dgm:prSet/>
      <dgm:spPr/>
      <dgm:t>
        <a:bodyPr/>
        <a:lstStyle/>
        <a:p>
          <a:endParaRPr lang="en-US" sz="1600" b="1"/>
        </a:p>
      </dgm:t>
    </dgm:pt>
    <dgm:pt modelId="{08F444A9-9001-424C-9CA9-C4E2E6A4344F}">
      <dgm:prSet phldrT="[Text]" custT="1"/>
      <dgm:spPr>
        <a:solidFill>
          <a:schemeClr val="accent3"/>
        </a:solidFill>
      </dgm:spPr>
      <dgm:t>
        <a:bodyPr/>
        <a:lstStyle/>
        <a:p>
          <a:r>
            <a:rPr lang="en-US" sz="1600" b="1" dirty="0"/>
            <a:t>3. Federation of Organizations</a:t>
          </a:r>
        </a:p>
      </dgm:t>
    </dgm:pt>
    <dgm:pt modelId="{C11F279D-98EF-40BD-9C57-354FE4839461}" type="parTrans" cxnId="{539AB16E-5F60-4D42-BE04-1640C4AE8E53}">
      <dgm:prSet/>
      <dgm:spPr/>
      <dgm:t>
        <a:bodyPr/>
        <a:lstStyle/>
        <a:p>
          <a:endParaRPr lang="en-US" sz="1600" b="1"/>
        </a:p>
      </dgm:t>
    </dgm:pt>
    <dgm:pt modelId="{5E1F1D5D-00D0-4F49-8E3D-A840B84FCC00}" type="sibTrans" cxnId="{539AB16E-5F60-4D42-BE04-1640C4AE8E53}">
      <dgm:prSet/>
      <dgm:spPr/>
      <dgm:t>
        <a:bodyPr/>
        <a:lstStyle/>
        <a:p>
          <a:endParaRPr lang="en-US" sz="1600" b="1"/>
        </a:p>
      </dgm:t>
    </dgm:pt>
    <dgm:pt modelId="{40F1A836-69EE-45D9-AB39-D2D653A1EDF0}">
      <dgm:prSet custT="1"/>
      <dgm:spPr>
        <a:solidFill>
          <a:schemeClr val="accent4"/>
        </a:solidFill>
      </dgm:spPr>
      <dgm:t>
        <a:bodyPr/>
        <a:lstStyle/>
        <a:p>
          <a:r>
            <a:rPr lang="en-US" sz="1600" b="1" dirty="0"/>
            <a:t>1. Catholic Charities Neighborhood Services</a:t>
          </a:r>
        </a:p>
      </dgm:t>
    </dgm:pt>
    <dgm:pt modelId="{D70DEB81-6D7F-4A1F-9340-697813B1BB7D}" type="parTrans" cxnId="{9CDCF3AF-9181-4747-B953-4A047A28E68A}">
      <dgm:prSet/>
      <dgm:spPr/>
      <dgm:t>
        <a:bodyPr/>
        <a:lstStyle/>
        <a:p>
          <a:endParaRPr lang="en-US" sz="1600" b="1"/>
        </a:p>
      </dgm:t>
    </dgm:pt>
    <dgm:pt modelId="{F6BF580E-45D5-4E52-8B5A-3FCAF5C0D526}" type="sibTrans" cxnId="{9CDCF3AF-9181-4747-B953-4A047A28E68A}">
      <dgm:prSet/>
      <dgm:spPr/>
      <dgm:t>
        <a:bodyPr/>
        <a:lstStyle/>
        <a:p>
          <a:endParaRPr lang="en-US" sz="1600" b="1"/>
        </a:p>
      </dgm:t>
    </dgm:pt>
    <dgm:pt modelId="{87FC050B-C7ED-4623-B933-AF8146887F9A}">
      <dgm:prSet custT="1"/>
      <dgm:spPr>
        <a:solidFill>
          <a:schemeClr val="accent5">
            <a:lumMod val="75000"/>
          </a:schemeClr>
        </a:solidFill>
      </dgm:spPr>
      <dgm:t>
        <a:bodyPr/>
        <a:lstStyle/>
        <a:p>
          <a:r>
            <a:rPr lang="en-US" sz="1600" b="1" dirty="0"/>
            <a:t>4. Melillo Center </a:t>
          </a:r>
        </a:p>
      </dgm:t>
    </dgm:pt>
    <dgm:pt modelId="{F93EF1B9-0BEF-43C0-B3F7-9837DFEFA005}" type="parTrans" cxnId="{E6D6EA5F-0CB0-4027-A005-293D31065606}">
      <dgm:prSet/>
      <dgm:spPr/>
      <dgm:t>
        <a:bodyPr/>
        <a:lstStyle/>
        <a:p>
          <a:endParaRPr lang="en-US" sz="1600" b="1"/>
        </a:p>
      </dgm:t>
    </dgm:pt>
    <dgm:pt modelId="{8C307CBC-AAFD-4741-B9D9-AE0AA4C00D74}" type="sibTrans" cxnId="{E6D6EA5F-0CB0-4027-A005-293D31065606}">
      <dgm:prSet/>
      <dgm:spPr/>
      <dgm:t>
        <a:bodyPr/>
        <a:lstStyle/>
        <a:p>
          <a:endParaRPr lang="en-US" sz="1600" b="1"/>
        </a:p>
      </dgm:t>
    </dgm:pt>
    <dgm:pt modelId="{E3A91ECB-4F93-48B0-8475-A8414701D7C9}">
      <dgm:prSet custT="1"/>
      <dgm:spPr>
        <a:solidFill>
          <a:schemeClr val="tx2">
            <a:lumMod val="75000"/>
          </a:schemeClr>
        </a:solidFill>
      </dgm:spPr>
      <dgm:t>
        <a:bodyPr/>
        <a:lstStyle/>
        <a:p>
          <a:r>
            <a:rPr lang="en-US" sz="1600" b="1" dirty="0"/>
            <a:t>5. Mental Health association of Nassau County </a:t>
          </a:r>
        </a:p>
      </dgm:t>
    </dgm:pt>
    <dgm:pt modelId="{889EC7B5-4837-492F-BD92-2D7C7DEA26DC}" type="parTrans" cxnId="{096CBA42-6444-404D-909A-773CD718DAFA}">
      <dgm:prSet/>
      <dgm:spPr/>
      <dgm:t>
        <a:bodyPr/>
        <a:lstStyle/>
        <a:p>
          <a:endParaRPr lang="en-US" sz="1600" b="1"/>
        </a:p>
      </dgm:t>
    </dgm:pt>
    <dgm:pt modelId="{C0C2252D-E8E0-4DB0-87C8-164816156E4B}" type="sibTrans" cxnId="{096CBA42-6444-404D-909A-773CD718DAFA}">
      <dgm:prSet/>
      <dgm:spPr/>
      <dgm:t>
        <a:bodyPr/>
        <a:lstStyle/>
        <a:p>
          <a:endParaRPr lang="en-US" sz="1600" b="1"/>
        </a:p>
      </dgm:t>
    </dgm:pt>
    <dgm:pt modelId="{D926BC46-3594-4A10-AC6B-F600F9FBB6DF}">
      <dgm:prSet custT="1"/>
      <dgm:spPr>
        <a:solidFill>
          <a:schemeClr val="accent4"/>
        </a:solidFill>
      </dgm:spPr>
      <dgm:t>
        <a:bodyPr/>
        <a:lstStyle/>
        <a:p>
          <a:r>
            <a:rPr lang="en-US" sz="1600" b="1" dirty="0"/>
            <a:t>6. New Horizon Counseling Center </a:t>
          </a:r>
        </a:p>
      </dgm:t>
    </dgm:pt>
    <dgm:pt modelId="{BA578CCB-EDCE-4FFB-93B1-BCBECC80DF2A}" type="parTrans" cxnId="{61E6A19F-5786-4C8D-A619-85A3F9E9EC02}">
      <dgm:prSet/>
      <dgm:spPr/>
      <dgm:t>
        <a:bodyPr/>
        <a:lstStyle/>
        <a:p>
          <a:endParaRPr lang="en-US" sz="1600" b="1"/>
        </a:p>
      </dgm:t>
    </dgm:pt>
    <dgm:pt modelId="{565C3E1F-03DB-4B32-961B-6B67E88EC742}" type="sibTrans" cxnId="{61E6A19F-5786-4C8D-A619-85A3F9E9EC02}">
      <dgm:prSet/>
      <dgm:spPr/>
      <dgm:t>
        <a:bodyPr/>
        <a:lstStyle/>
        <a:p>
          <a:endParaRPr lang="en-US" sz="1600" b="1"/>
        </a:p>
      </dgm:t>
    </dgm:pt>
    <dgm:pt modelId="{681BDCB7-194A-435D-B127-A8CE2CE148D7}">
      <dgm:prSet custT="1"/>
      <dgm:spPr/>
      <dgm:t>
        <a:bodyPr/>
        <a:lstStyle/>
        <a:p>
          <a:r>
            <a:rPr lang="en-US" sz="1600" b="1" dirty="0"/>
            <a:t>7. South Shore  Association for Independent Living (Sail)</a:t>
          </a:r>
        </a:p>
      </dgm:t>
    </dgm:pt>
    <dgm:pt modelId="{5A265732-1C06-4226-A8D5-E78E058B3B2C}" type="parTrans" cxnId="{BBA662FE-BF6E-4534-BD9B-2032011FA747}">
      <dgm:prSet/>
      <dgm:spPr/>
      <dgm:t>
        <a:bodyPr/>
        <a:lstStyle/>
        <a:p>
          <a:endParaRPr lang="en-US" sz="1600" b="1"/>
        </a:p>
      </dgm:t>
    </dgm:pt>
    <dgm:pt modelId="{69E60A61-C657-4BC4-B108-28123B228D04}" type="sibTrans" cxnId="{BBA662FE-BF6E-4534-BD9B-2032011FA747}">
      <dgm:prSet/>
      <dgm:spPr/>
      <dgm:t>
        <a:bodyPr/>
        <a:lstStyle/>
        <a:p>
          <a:endParaRPr lang="en-US" sz="1600" b="1"/>
        </a:p>
      </dgm:t>
    </dgm:pt>
    <dgm:pt modelId="{9B4EB6C3-41D7-4233-A4C2-B5506F51FEE0}">
      <dgm:prSet custT="1"/>
      <dgm:spPr>
        <a:solidFill>
          <a:schemeClr val="accent3"/>
        </a:solidFill>
      </dgm:spPr>
      <dgm:t>
        <a:bodyPr/>
        <a:lstStyle/>
        <a:p>
          <a:r>
            <a:rPr lang="en-US" sz="1600" b="1" dirty="0"/>
            <a:t>8. WellLife Network (PSCH, Inc.)</a:t>
          </a:r>
        </a:p>
      </dgm:t>
    </dgm:pt>
    <dgm:pt modelId="{25DB3D76-4602-40DD-B1CA-8D1E830DC2D3}" type="parTrans" cxnId="{568B4D01-020E-47AB-88FF-E65EBCB1F9FA}">
      <dgm:prSet/>
      <dgm:spPr/>
      <dgm:t>
        <a:bodyPr/>
        <a:lstStyle/>
        <a:p>
          <a:endParaRPr lang="en-US" sz="1600" b="1"/>
        </a:p>
      </dgm:t>
    </dgm:pt>
    <dgm:pt modelId="{CA11300E-5DB7-422A-9681-643D2A0D6C40}" type="sibTrans" cxnId="{568B4D01-020E-47AB-88FF-E65EBCB1F9FA}">
      <dgm:prSet/>
      <dgm:spPr/>
      <dgm:t>
        <a:bodyPr/>
        <a:lstStyle/>
        <a:p>
          <a:endParaRPr lang="en-US" sz="1600" b="1"/>
        </a:p>
      </dgm:t>
    </dgm:pt>
    <dgm:pt modelId="{8A14E3B6-D465-4803-A9F7-255136DE8705}" type="pres">
      <dgm:prSet presAssocID="{3E2C61EB-1AD6-4FDC-BB91-31E7CDBF020A}" presName="linear" presStyleCnt="0">
        <dgm:presLayoutVars>
          <dgm:dir/>
          <dgm:animLvl val="lvl"/>
          <dgm:resizeHandles val="exact"/>
        </dgm:presLayoutVars>
      </dgm:prSet>
      <dgm:spPr/>
      <dgm:t>
        <a:bodyPr/>
        <a:lstStyle/>
        <a:p>
          <a:endParaRPr lang="en-US"/>
        </a:p>
      </dgm:t>
    </dgm:pt>
    <dgm:pt modelId="{C985F223-ECFB-452B-9A6A-EDA4A930EEE8}" type="pres">
      <dgm:prSet presAssocID="{40F1A836-69EE-45D9-AB39-D2D653A1EDF0}" presName="parentLin" presStyleCnt="0"/>
      <dgm:spPr/>
    </dgm:pt>
    <dgm:pt modelId="{3DDF8377-4E4A-4C1C-B71E-7637A7CFB04C}" type="pres">
      <dgm:prSet presAssocID="{40F1A836-69EE-45D9-AB39-D2D653A1EDF0}" presName="parentLeftMargin" presStyleLbl="node1" presStyleIdx="0" presStyleCnt="8"/>
      <dgm:spPr/>
      <dgm:t>
        <a:bodyPr/>
        <a:lstStyle/>
        <a:p>
          <a:endParaRPr lang="en-US"/>
        </a:p>
      </dgm:t>
    </dgm:pt>
    <dgm:pt modelId="{0FFC7513-62A5-4CB1-84B2-DB99848A9A30}" type="pres">
      <dgm:prSet presAssocID="{40F1A836-69EE-45D9-AB39-D2D653A1EDF0}" presName="parentText" presStyleLbl="node1" presStyleIdx="0" presStyleCnt="8">
        <dgm:presLayoutVars>
          <dgm:chMax val="0"/>
          <dgm:bulletEnabled val="1"/>
        </dgm:presLayoutVars>
      </dgm:prSet>
      <dgm:spPr/>
      <dgm:t>
        <a:bodyPr/>
        <a:lstStyle/>
        <a:p>
          <a:endParaRPr lang="en-US"/>
        </a:p>
      </dgm:t>
    </dgm:pt>
    <dgm:pt modelId="{13B31218-BCC0-4BCB-B431-AB82B289D726}" type="pres">
      <dgm:prSet presAssocID="{40F1A836-69EE-45D9-AB39-D2D653A1EDF0}" presName="negativeSpace" presStyleCnt="0"/>
      <dgm:spPr/>
    </dgm:pt>
    <dgm:pt modelId="{DDC16F5D-2898-42CE-BA3E-A09089D42C10}" type="pres">
      <dgm:prSet presAssocID="{40F1A836-69EE-45D9-AB39-D2D653A1EDF0}" presName="childText" presStyleLbl="conFgAcc1" presStyleIdx="0" presStyleCnt="8">
        <dgm:presLayoutVars>
          <dgm:bulletEnabled val="1"/>
        </dgm:presLayoutVars>
      </dgm:prSet>
      <dgm:spPr/>
    </dgm:pt>
    <dgm:pt modelId="{98DD4313-7214-41E7-8FDB-7DEF54BAA396}" type="pres">
      <dgm:prSet presAssocID="{F6BF580E-45D5-4E52-8B5A-3FCAF5C0D526}" presName="spaceBetweenRectangles" presStyleCnt="0"/>
      <dgm:spPr/>
    </dgm:pt>
    <dgm:pt modelId="{B68DD56C-DD81-40B8-92C8-2888BE3CF567}" type="pres">
      <dgm:prSet presAssocID="{C9765FC4-1B04-427A-AEB5-9F57935EF5B0}" presName="parentLin" presStyleCnt="0"/>
      <dgm:spPr/>
    </dgm:pt>
    <dgm:pt modelId="{E762C027-D1DA-477A-8373-BF180E830921}" type="pres">
      <dgm:prSet presAssocID="{C9765FC4-1B04-427A-AEB5-9F57935EF5B0}" presName="parentLeftMargin" presStyleLbl="node1" presStyleIdx="0" presStyleCnt="8"/>
      <dgm:spPr/>
      <dgm:t>
        <a:bodyPr/>
        <a:lstStyle/>
        <a:p>
          <a:endParaRPr lang="en-US"/>
        </a:p>
      </dgm:t>
    </dgm:pt>
    <dgm:pt modelId="{1DE5A0BF-6F85-40E3-8291-4CF66AF22194}" type="pres">
      <dgm:prSet presAssocID="{C9765FC4-1B04-427A-AEB5-9F57935EF5B0}" presName="parentText" presStyleLbl="node1" presStyleIdx="1" presStyleCnt="8">
        <dgm:presLayoutVars>
          <dgm:chMax val="0"/>
          <dgm:bulletEnabled val="1"/>
        </dgm:presLayoutVars>
      </dgm:prSet>
      <dgm:spPr/>
      <dgm:t>
        <a:bodyPr/>
        <a:lstStyle/>
        <a:p>
          <a:endParaRPr lang="en-US"/>
        </a:p>
      </dgm:t>
    </dgm:pt>
    <dgm:pt modelId="{975667E0-501F-47C4-B050-4A331B3BCCC2}" type="pres">
      <dgm:prSet presAssocID="{C9765FC4-1B04-427A-AEB5-9F57935EF5B0}" presName="negativeSpace" presStyleCnt="0"/>
      <dgm:spPr/>
    </dgm:pt>
    <dgm:pt modelId="{916D2B57-1917-4BEE-B9C0-C5AA3A51FBE8}" type="pres">
      <dgm:prSet presAssocID="{C9765FC4-1B04-427A-AEB5-9F57935EF5B0}" presName="childText" presStyleLbl="conFgAcc1" presStyleIdx="1" presStyleCnt="8">
        <dgm:presLayoutVars>
          <dgm:bulletEnabled val="1"/>
        </dgm:presLayoutVars>
      </dgm:prSet>
      <dgm:spPr/>
    </dgm:pt>
    <dgm:pt modelId="{46766E81-95AB-4359-B4EC-0C2E12D5164E}" type="pres">
      <dgm:prSet presAssocID="{FE17D1F5-9EC7-469E-A073-28C67EC92BA5}" presName="spaceBetweenRectangles" presStyleCnt="0"/>
      <dgm:spPr/>
    </dgm:pt>
    <dgm:pt modelId="{D630127A-952F-44D7-99D8-215F3AC0FBCD}" type="pres">
      <dgm:prSet presAssocID="{08F444A9-9001-424C-9CA9-C4E2E6A4344F}" presName="parentLin" presStyleCnt="0"/>
      <dgm:spPr/>
    </dgm:pt>
    <dgm:pt modelId="{47F192A9-44DF-4A14-82D0-5A28C04239E8}" type="pres">
      <dgm:prSet presAssocID="{08F444A9-9001-424C-9CA9-C4E2E6A4344F}" presName="parentLeftMargin" presStyleLbl="node1" presStyleIdx="1" presStyleCnt="8"/>
      <dgm:spPr/>
      <dgm:t>
        <a:bodyPr/>
        <a:lstStyle/>
        <a:p>
          <a:endParaRPr lang="en-US"/>
        </a:p>
      </dgm:t>
    </dgm:pt>
    <dgm:pt modelId="{82A46E09-1F2D-492B-8C82-E6D7057495B8}" type="pres">
      <dgm:prSet presAssocID="{08F444A9-9001-424C-9CA9-C4E2E6A4344F}" presName="parentText" presStyleLbl="node1" presStyleIdx="2" presStyleCnt="8">
        <dgm:presLayoutVars>
          <dgm:chMax val="0"/>
          <dgm:bulletEnabled val="1"/>
        </dgm:presLayoutVars>
      </dgm:prSet>
      <dgm:spPr/>
      <dgm:t>
        <a:bodyPr/>
        <a:lstStyle/>
        <a:p>
          <a:endParaRPr lang="en-US"/>
        </a:p>
      </dgm:t>
    </dgm:pt>
    <dgm:pt modelId="{E55D0925-25E7-4A34-BEB0-6850A1831777}" type="pres">
      <dgm:prSet presAssocID="{08F444A9-9001-424C-9CA9-C4E2E6A4344F}" presName="negativeSpace" presStyleCnt="0"/>
      <dgm:spPr/>
    </dgm:pt>
    <dgm:pt modelId="{C49E4A14-4957-41C0-8218-5D573973FC2F}" type="pres">
      <dgm:prSet presAssocID="{08F444A9-9001-424C-9CA9-C4E2E6A4344F}" presName="childText" presStyleLbl="conFgAcc1" presStyleIdx="2" presStyleCnt="8">
        <dgm:presLayoutVars>
          <dgm:bulletEnabled val="1"/>
        </dgm:presLayoutVars>
      </dgm:prSet>
      <dgm:spPr/>
    </dgm:pt>
    <dgm:pt modelId="{A7734B95-8D46-48DE-ABBE-54382E4FC150}" type="pres">
      <dgm:prSet presAssocID="{5E1F1D5D-00D0-4F49-8E3D-A840B84FCC00}" presName="spaceBetweenRectangles" presStyleCnt="0"/>
      <dgm:spPr/>
    </dgm:pt>
    <dgm:pt modelId="{846F69C0-DF97-4DA6-A66B-6C181FC46897}" type="pres">
      <dgm:prSet presAssocID="{87FC050B-C7ED-4623-B933-AF8146887F9A}" presName="parentLin" presStyleCnt="0"/>
      <dgm:spPr/>
    </dgm:pt>
    <dgm:pt modelId="{191BBC53-859C-4C0A-A775-5D80E615FDA0}" type="pres">
      <dgm:prSet presAssocID="{87FC050B-C7ED-4623-B933-AF8146887F9A}" presName="parentLeftMargin" presStyleLbl="node1" presStyleIdx="2" presStyleCnt="8"/>
      <dgm:spPr/>
      <dgm:t>
        <a:bodyPr/>
        <a:lstStyle/>
        <a:p>
          <a:endParaRPr lang="en-US"/>
        </a:p>
      </dgm:t>
    </dgm:pt>
    <dgm:pt modelId="{C3D965B2-E761-4397-BC01-158FA6DB89B5}" type="pres">
      <dgm:prSet presAssocID="{87FC050B-C7ED-4623-B933-AF8146887F9A}" presName="parentText" presStyleLbl="node1" presStyleIdx="3" presStyleCnt="8">
        <dgm:presLayoutVars>
          <dgm:chMax val="0"/>
          <dgm:bulletEnabled val="1"/>
        </dgm:presLayoutVars>
      </dgm:prSet>
      <dgm:spPr/>
      <dgm:t>
        <a:bodyPr/>
        <a:lstStyle/>
        <a:p>
          <a:endParaRPr lang="en-US"/>
        </a:p>
      </dgm:t>
    </dgm:pt>
    <dgm:pt modelId="{133B4A48-C8D5-4607-91C6-6CE9A16B51D2}" type="pres">
      <dgm:prSet presAssocID="{87FC050B-C7ED-4623-B933-AF8146887F9A}" presName="negativeSpace" presStyleCnt="0"/>
      <dgm:spPr/>
    </dgm:pt>
    <dgm:pt modelId="{552AF965-5D43-4352-87CA-9059A2C3354E}" type="pres">
      <dgm:prSet presAssocID="{87FC050B-C7ED-4623-B933-AF8146887F9A}" presName="childText" presStyleLbl="conFgAcc1" presStyleIdx="3" presStyleCnt="8">
        <dgm:presLayoutVars>
          <dgm:bulletEnabled val="1"/>
        </dgm:presLayoutVars>
      </dgm:prSet>
      <dgm:spPr/>
    </dgm:pt>
    <dgm:pt modelId="{3C712651-89FA-4F5D-9145-C4716D4C61E4}" type="pres">
      <dgm:prSet presAssocID="{8C307CBC-AAFD-4741-B9D9-AE0AA4C00D74}" presName="spaceBetweenRectangles" presStyleCnt="0"/>
      <dgm:spPr/>
    </dgm:pt>
    <dgm:pt modelId="{C12CAC46-A98D-4EDB-ABFA-A9C1CB58BE5C}" type="pres">
      <dgm:prSet presAssocID="{E3A91ECB-4F93-48B0-8475-A8414701D7C9}" presName="parentLin" presStyleCnt="0"/>
      <dgm:spPr/>
    </dgm:pt>
    <dgm:pt modelId="{E9F8EF3B-0EE8-40FB-82F9-BFF94B46D3DC}" type="pres">
      <dgm:prSet presAssocID="{E3A91ECB-4F93-48B0-8475-A8414701D7C9}" presName="parentLeftMargin" presStyleLbl="node1" presStyleIdx="3" presStyleCnt="8"/>
      <dgm:spPr/>
      <dgm:t>
        <a:bodyPr/>
        <a:lstStyle/>
        <a:p>
          <a:endParaRPr lang="en-US"/>
        </a:p>
      </dgm:t>
    </dgm:pt>
    <dgm:pt modelId="{B437340A-01FF-4E5A-A46B-A5655B635B57}" type="pres">
      <dgm:prSet presAssocID="{E3A91ECB-4F93-48B0-8475-A8414701D7C9}" presName="parentText" presStyleLbl="node1" presStyleIdx="4" presStyleCnt="8">
        <dgm:presLayoutVars>
          <dgm:chMax val="0"/>
          <dgm:bulletEnabled val="1"/>
        </dgm:presLayoutVars>
      </dgm:prSet>
      <dgm:spPr/>
      <dgm:t>
        <a:bodyPr/>
        <a:lstStyle/>
        <a:p>
          <a:endParaRPr lang="en-US"/>
        </a:p>
      </dgm:t>
    </dgm:pt>
    <dgm:pt modelId="{8C7E370D-29CC-4414-AB3A-2C451EDAA36F}" type="pres">
      <dgm:prSet presAssocID="{E3A91ECB-4F93-48B0-8475-A8414701D7C9}" presName="negativeSpace" presStyleCnt="0"/>
      <dgm:spPr/>
    </dgm:pt>
    <dgm:pt modelId="{B375B5C8-B8AB-40F0-BAA4-87355FB9D564}" type="pres">
      <dgm:prSet presAssocID="{E3A91ECB-4F93-48B0-8475-A8414701D7C9}" presName="childText" presStyleLbl="conFgAcc1" presStyleIdx="4" presStyleCnt="8">
        <dgm:presLayoutVars>
          <dgm:bulletEnabled val="1"/>
        </dgm:presLayoutVars>
      </dgm:prSet>
      <dgm:spPr/>
    </dgm:pt>
    <dgm:pt modelId="{26518089-B79D-482D-A8C9-A9077707CCB9}" type="pres">
      <dgm:prSet presAssocID="{C0C2252D-E8E0-4DB0-87C8-164816156E4B}" presName="spaceBetweenRectangles" presStyleCnt="0"/>
      <dgm:spPr/>
    </dgm:pt>
    <dgm:pt modelId="{C739BADE-FEA8-459D-A3A9-E1F2397E7EE8}" type="pres">
      <dgm:prSet presAssocID="{D926BC46-3594-4A10-AC6B-F600F9FBB6DF}" presName="parentLin" presStyleCnt="0"/>
      <dgm:spPr/>
    </dgm:pt>
    <dgm:pt modelId="{89104B40-0E87-4DF9-BC50-E0E2362053A3}" type="pres">
      <dgm:prSet presAssocID="{D926BC46-3594-4A10-AC6B-F600F9FBB6DF}" presName="parentLeftMargin" presStyleLbl="node1" presStyleIdx="4" presStyleCnt="8"/>
      <dgm:spPr/>
      <dgm:t>
        <a:bodyPr/>
        <a:lstStyle/>
        <a:p>
          <a:endParaRPr lang="en-US"/>
        </a:p>
      </dgm:t>
    </dgm:pt>
    <dgm:pt modelId="{7BF4D5A3-58AC-44BB-8880-1590F41FCA01}" type="pres">
      <dgm:prSet presAssocID="{D926BC46-3594-4A10-AC6B-F600F9FBB6DF}" presName="parentText" presStyleLbl="node1" presStyleIdx="5" presStyleCnt="8">
        <dgm:presLayoutVars>
          <dgm:chMax val="0"/>
          <dgm:bulletEnabled val="1"/>
        </dgm:presLayoutVars>
      </dgm:prSet>
      <dgm:spPr/>
      <dgm:t>
        <a:bodyPr/>
        <a:lstStyle/>
        <a:p>
          <a:endParaRPr lang="en-US"/>
        </a:p>
      </dgm:t>
    </dgm:pt>
    <dgm:pt modelId="{685CDF44-29CA-466F-93C1-3BD389B53B51}" type="pres">
      <dgm:prSet presAssocID="{D926BC46-3594-4A10-AC6B-F600F9FBB6DF}" presName="negativeSpace" presStyleCnt="0"/>
      <dgm:spPr/>
    </dgm:pt>
    <dgm:pt modelId="{53FF5272-02F5-4E0C-B4FD-05E7F7064D22}" type="pres">
      <dgm:prSet presAssocID="{D926BC46-3594-4A10-AC6B-F600F9FBB6DF}" presName="childText" presStyleLbl="conFgAcc1" presStyleIdx="5" presStyleCnt="8">
        <dgm:presLayoutVars>
          <dgm:bulletEnabled val="1"/>
        </dgm:presLayoutVars>
      </dgm:prSet>
      <dgm:spPr/>
    </dgm:pt>
    <dgm:pt modelId="{F3EF9AD1-BE5E-4498-8A9A-8CF9E9AD6E2F}" type="pres">
      <dgm:prSet presAssocID="{565C3E1F-03DB-4B32-961B-6B67E88EC742}" presName="spaceBetweenRectangles" presStyleCnt="0"/>
      <dgm:spPr/>
    </dgm:pt>
    <dgm:pt modelId="{ADBCE041-2729-4D48-AF84-E8871BC6BDBA}" type="pres">
      <dgm:prSet presAssocID="{681BDCB7-194A-435D-B127-A8CE2CE148D7}" presName="parentLin" presStyleCnt="0"/>
      <dgm:spPr/>
    </dgm:pt>
    <dgm:pt modelId="{42AC1FF2-3E67-4747-B5AB-5862DF21DB6B}" type="pres">
      <dgm:prSet presAssocID="{681BDCB7-194A-435D-B127-A8CE2CE148D7}" presName="parentLeftMargin" presStyleLbl="node1" presStyleIdx="5" presStyleCnt="8"/>
      <dgm:spPr/>
      <dgm:t>
        <a:bodyPr/>
        <a:lstStyle/>
        <a:p>
          <a:endParaRPr lang="en-US"/>
        </a:p>
      </dgm:t>
    </dgm:pt>
    <dgm:pt modelId="{56C1C678-EB26-41B6-B43B-C7BA2F22BC11}" type="pres">
      <dgm:prSet presAssocID="{681BDCB7-194A-435D-B127-A8CE2CE148D7}" presName="parentText" presStyleLbl="node1" presStyleIdx="6" presStyleCnt="8">
        <dgm:presLayoutVars>
          <dgm:chMax val="0"/>
          <dgm:bulletEnabled val="1"/>
        </dgm:presLayoutVars>
      </dgm:prSet>
      <dgm:spPr/>
      <dgm:t>
        <a:bodyPr/>
        <a:lstStyle/>
        <a:p>
          <a:endParaRPr lang="en-US"/>
        </a:p>
      </dgm:t>
    </dgm:pt>
    <dgm:pt modelId="{6CD283B6-BFF5-4CE5-96F4-A795A92602B5}" type="pres">
      <dgm:prSet presAssocID="{681BDCB7-194A-435D-B127-A8CE2CE148D7}" presName="negativeSpace" presStyleCnt="0"/>
      <dgm:spPr/>
    </dgm:pt>
    <dgm:pt modelId="{E14A5118-BA90-47B0-B39E-8480A65E9BAC}" type="pres">
      <dgm:prSet presAssocID="{681BDCB7-194A-435D-B127-A8CE2CE148D7}" presName="childText" presStyleLbl="conFgAcc1" presStyleIdx="6" presStyleCnt="8">
        <dgm:presLayoutVars>
          <dgm:bulletEnabled val="1"/>
        </dgm:presLayoutVars>
      </dgm:prSet>
      <dgm:spPr/>
    </dgm:pt>
    <dgm:pt modelId="{47EC495C-B635-44B0-ACAF-9B0C69897907}" type="pres">
      <dgm:prSet presAssocID="{69E60A61-C657-4BC4-B108-28123B228D04}" presName="spaceBetweenRectangles" presStyleCnt="0"/>
      <dgm:spPr/>
    </dgm:pt>
    <dgm:pt modelId="{276ACA55-48FB-4930-8C35-15EBF373995B}" type="pres">
      <dgm:prSet presAssocID="{9B4EB6C3-41D7-4233-A4C2-B5506F51FEE0}" presName="parentLin" presStyleCnt="0"/>
      <dgm:spPr/>
    </dgm:pt>
    <dgm:pt modelId="{C03D8A70-91B8-48D1-95B0-9617509DF24B}" type="pres">
      <dgm:prSet presAssocID="{9B4EB6C3-41D7-4233-A4C2-B5506F51FEE0}" presName="parentLeftMargin" presStyleLbl="node1" presStyleIdx="6" presStyleCnt="8"/>
      <dgm:spPr/>
      <dgm:t>
        <a:bodyPr/>
        <a:lstStyle/>
        <a:p>
          <a:endParaRPr lang="en-US"/>
        </a:p>
      </dgm:t>
    </dgm:pt>
    <dgm:pt modelId="{B2793B1E-E31B-4C96-8F34-4D6E1D9C08D0}" type="pres">
      <dgm:prSet presAssocID="{9B4EB6C3-41D7-4233-A4C2-B5506F51FEE0}" presName="parentText" presStyleLbl="node1" presStyleIdx="7" presStyleCnt="8">
        <dgm:presLayoutVars>
          <dgm:chMax val="0"/>
          <dgm:bulletEnabled val="1"/>
        </dgm:presLayoutVars>
      </dgm:prSet>
      <dgm:spPr/>
      <dgm:t>
        <a:bodyPr/>
        <a:lstStyle/>
        <a:p>
          <a:endParaRPr lang="en-US"/>
        </a:p>
      </dgm:t>
    </dgm:pt>
    <dgm:pt modelId="{CA068D3B-68E8-446F-834A-3B83243AF6E0}" type="pres">
      <dgm:prSet presAssocID="{9B4EB6C3-41D7-4233-A4C2-B5506F51FEE0}" presName="negativeSpace" presStyleCnt="0"/>
      <dgm:spPr/>
    </dgm:pt>
    <dgm:pt modelId="{59468350-38E2-4DBB-8E01-A8E943BA187C}" type="pres">
      <dgm:prSet presAssocID="{9B4EB6C3-41D7-4233-A4C2-B5506F51FEE0}" presName="childText" presStyleLbl="conFgAcc1" presStyleIdx="7" presStyleCnt="8">
        <dgm:presLayoutVars>
          <dgm:bulletEnabled val="1"/>
        </dgm:presLayoutVars>
      </dgm:prSet>
      <dgm:spPr/>
    </dgm:pt>
  </dgm:ptLst>
  <dgm:cxnLst>
    <dgm:cxn modelId="{91CA37AF-E4BD-4760-B011-D77DA9036A6D}" type="presOf" srcId="{681BDCB7-194A-435D-B127-A8CE2CE148D7}" destId="{42AC1FF2-3E67-4747-B5AB-5862DF21DB6B}" srcOrd="0" destOrd="0" presId="urn:microsoft.com/office/officeart/2005/8/layout/list1"/>
    <dgm:cxn modelId="{BDA56B10-9BB3-43D5-B109-EB145F3FD921}" srcId="{3E2C61EB-1AD6-4FDC-BB91-31E7CDBF020A}" destId="{C9765FC4-1B04-427A-AEB5-9F57935EF5B0}" srcOrd="1" destOrd="0" parTransId="{B5ECAC10-E224-49AE-A5F8-57CA71473485}" sibTransId="{FE17D1F5-9EC7-469E-A073-28C67EC92BA5}"/>
    <dgm:cxn modelId="{9CDCF3AF-9181-4747-B953-4A047A28E68A}" srcId="{3E2C61EB-1AD6-4FDC-BB91-31E7CDBF020A}" destId="{40F1A836-69EE-45D9-AB39-D2D653A1EDF0}" srcOrd="0" destOrd="0" parTransId="{D70DEB81-6D7F-4A1F-9340-697813B1BB7D}" sibTransId="{F6BF580E-45D5-4E52-8B5A-3FCAF5C0D526}"/>
    <dgm:cxn modelId="{D51B92DD-9EB5-424D-A605-9BAB0F0E12F4}" type="presOf" srcId="{E3A91ECB-4F93-48B0-8475-A8414701D7C9}" destId="{E9F8EF3B-0EE8-40FB-82F9-BFF94B46D3DC}" srcOrd="0" destOrd="0" presId="urn:microsoft.com/office/officeart/2005/8/layout/list1"/>
    <dgm:cxn modelId="{FB1C42FF-7F69-4F39-86D0-508DE3C0E62D}" type="presOf" srcId="{D926BC46-3594-4A10-AC6B-F600F9FBB6DF}" destId="{7BF4D5A3-58AC-44BB-8880-1590F41FCA01}" srcOrd="1" destOrd="0" presId="urn:microsoft.com/office/officeart/2005/8/layout/list1"/>
    <dgm:cxn modelId="{568B4D01-020E-47AB-88FF-E65EBCB1F9FA}" srcId="{3E2C61EB-1AD6-4FDC-BB91-31E7CDBF020A}" destId="{9B4EB6C3-41D7-4233-A4C2-B5506F51FEE0}" srcOrd="7" destOrd="0" parTransId="{25DB3D76-4602-40DD-B1CA-8D1E830DC2D3}" sibTransId="{CA11300E-5DB7-422A-9681-643D2A0D6C40}"/>
    <dgm:cxn modelId="{C3F0FF8B-DB69-4AD7-B930-84FD62199D0C}" type="presOf" srcId="{681BDCB7-194A-435D-B127-A8CE2CE148D7}" destId="{56C1C678-EB26-41B6-B43B-C7BA2F22BC11}" srcOrd="1" destOrd="0" presId="urn:microsoft.com/office/officeart/2005/8/layout/list1"/>
    <dgm:cxn modelId="{F44B7AA7-2C74-4646-85B2-14F5F250C82E}" type="presOf" srcId="{08F444A9-9001-424C-9CA9-C4E2E6A4344F}" destId="{47F192A9-44DF-4A14-82D0-5A28C04239E8}" srcOrd="0" destOrd="0" presId="urn:microsoft.com/office/officeart/2005/8/layout/list1"/>
    <dgm:cxn modelId="{E6D6EA5F-0CB0-4027-A005-293D31065606}" srcId="{3E2C61EB-1AD6-4FDC-BB91-31E7CDBF020A}" destId="{87FC050B-C7ED-4623-B933-AF8146887F9A}" srcOrd="3" destOrd="0" parTransId="{F93EF1B9-0BEF-43C0-B3F7-9837DFEFA005}" sibTransId="{8C307CBC-AAFD-4741-B9D9-AE0AA4C00D74}"/>
    <dgm:cxn modelId="{9D139570-71EC-4111-A3E2-56F9AFEC94BF}" type="presOf" srcId="{C9765FC4-1B04-427A-AEB5-9F57935EF5B0}" destId="{E762C027-D1DA-477A-8373-BF180E830921}" srcOrd="0" destOrd="0" presId="urn:microsoft.com/office/officeart/2005/8/layout/list1"/>
    <dgm:cxn modelId="{61E6A19F-5786-4C8D-A619-85A3F9E9EC02}" srcId="{3E2C61EB-1AD6-4FDC-BB91-31E7CDBF020A}" destId="{D926BC46-3594-4A10-AC6B-F600F9FBB6DF}" srcOrd="5" destOrd="0" parTransId="{BA578CCB-EDCE-4FFB-93B1-BCBECC80DF2A}" sibTransId="{565C3E1F-03DB-4B32-961B-6B67E88EC742}"/>
    <dgm:cxn modelId="{BBA662FE-BF6E-4534-BD9B-2032011FA747}" srcId="{3E2C61EB-1AD6-4FDC-BB91-31E7CDBF020A}" destId="{681BDCB7-194A-435D-B127-A8CE2CE148D7}" srcOrd="6" destOrd="0" parTransId="{5A265732-1C06-4226-A8D5-E78E058B3B2C}" sibTransId="{69E60A61-C657-4BC4-B108-28123B228D04}"/>
    <dgm:cxn modelId="{DE90D322-6731-4263-8374-12636AB1F45B}" type="presOf" srcId="{87FC050B-C7ED-4623-B933-AF8146887F9A}" destId="{191BBC53-859C-4C0A-A775-5D80E615FDA0}" srcOrd="0" destOrd="0" presId="urn:microsoft.com/office/officeart/2005/8/layout/list1"/>
    <dgm:cxn modelId="{89D5BB13-2A42-4AE6-A7CF-B4E855232D1E}" type="presOf" srcId="{E3A91ECB-4F93-48B0-8475-A8414701D7C9}" destId="{B437340A-01FF-4E5A-A46B-A5655B635B57}" srcOrd="1" destOrd="0" presId="urn:microsoft.com/office/officeart/2005/8/layout/list1"/>
    <dgm:cxn modelId="{15912EF3-5F72-4B5B-9BB3-0AB7AD4148E5}" type="presOf" srcId="{40F1A836-69EE-45D9-AB39-D2D653A1EDF0}" destId="{0FFC7513-62A5-4CB1-84B2-DB99848A9A30}" srcOrd="1" destOrd="0" presId="urn:microsoft.com/office/officeart/2005/8/layout/list1"/>
    <dgm:cxn modelId="{57904B87-4C69-4EDD-AEA7-EBBE9008B772}" type="presOf" srcId="{D926BC46-3594-4A10-AC6B-F600F9FBB6DF}" destId="{89104B40-0E87-4DF9-BC50-E0E2362053A3}" srcOrd="0" destOrd="0" presId="urn:microsoft.com/office/officeart/2005/8/layout/list1"/>
    <dgm:cxn modelId="{7F520BDD-3D05-4F12-A707-A9C9ECB498B7}" type="presOf" srcId="{C9765FC4-1B04-427A-AEB5-9F57935EF5B0}" destId="{1DE5A0BF-6F85-40E3-8291-4CF66AF22194}" srcOrd="1" destOrd="0" presId="urn:microsoft.com/office/officeart/2005/8/layout/list1"/>
    <dgm:cxn modelId="{539AB16E-5F60-4D42-BE04-1640C4AE8E53}" srcId="{3E2C61EB-1AD6-4FDC-BB91-31E7CDBF020A}" destId="{08F444A9-9001-424C-9CA9-C4E2E6A4344F}" srcOrd="2" destOrd="0" parTransId="{C11F279D-98EF-40BD-9C57-354FE4839461}" sibTransId="{5E1F1D5D-00D0-4F49-8E3D-A840B84FCC00}"/>
    <dgm:cxn modelId="{7C14EFDE-747A-49A6-96BF-D6260EB06D66}" type="presOf" srcId="{9B4EB6C3-41D7-4233-A4C2-B5506F51FEE0}" destId="{B2793B1E-E31B-4C96-8F34-4D6E1D9C08D0}" srcOrd="1" destOrd="0" presId="urn:microsoft.com/office/officeart/2005/8/layout/list1"/>
    <dgm:cxn modelId="{36831ED1-17B9-4E35-94BB-C292549D138F}" type="presOf" srcId="{9B4EB6C3-41D7-4233-A4C2-B5506F51FEE0}" destId="{C03D8A70-91B8-48D1-95B0-9617509DF24B}" srcOrd="0" destOrd="0" presId="urn:microsoft.com/office/officeart/2005/8/layout/list1"/>
    <dgm:cxn modelId="{71441C0B-09C6-4953-B8D8-01AA9B053BC3}" type="presOf" srcId="{3E2C61EB-1AD6-4FDC-BB91-31E7CDBF020A}" destId="{8A14E3B6-D465-4803-A9F7-255136DE8705}" srcOrd="0" destOrd="0" presId="urn:microsoft.com/office/officeart/2005/8/layout/list1"/>
    <dgm:cxn modelId="{1FD2B709-F65A-4614-B6C9-2E028872F855}" type="presOf" srcId="{87FC050B-C7ED-4623-B933-AF8146887F9A}" destId="{C3D965B2-E761-4397-BC01-158FA6DB89B5}" srcOrd="1" destOrd="0" presId="urn:microsoft.com/office/officeart/2005/8/layout/list1"/>
    <dgm:cxn modelId="{096CBA42-6444-404D-909A-773CD718DAFA}" srcId="{3E2C61EB-1AD6-4FDC-BB91-31E7CDBF020A}" destId="{E3A91ECB-4F93-48B0-8475-A8414701D7C9}" srcOrd="4" destOrd="0" parTransId="{889EC7B5-4837-492F-BD92-2D7C7DEA26DC}" sibTransId="{C0C2252D-E8E0-4DB0-87C8-164816156E4B}"/>
    <dgm:cxn modelId="{836ED9F8-63DB-44D8-ADDB-8FF012A17734}" type="presOf" srcId="{40F1A836-69EE-45D9-AB39-D2D653A1EDF0}" destId="{3DDF8377-4E4A-4C1C-B71E-7637A7CFB04C}" srcOrd="0" destOrd="0" presId="urn:microsoft.com/office/officeart/2005/8/layout/list1"/>
    <dgm:cxn modelId="{5F1A4CFD-7482-4A12-97CB-56302BFF7C41}" type="presOf" srcId="{08F444A9-9001-424C-9CA9-C4E2E6A4344F}" destId="{82A46E09-1F2D-492B-8C82-E6D7057495B8}" srcOrd="1" destOrd="0" presId="urn:microsoft.com/office/officeart/2005/8/layout/list1"/>
    <dgm:cxn modelId="{AEFB0E4A-F3EB-4D04-92C7-CAA90BAB052E}" type="presParOf" srcId="{8A14E3B6-D465-4803-A9F7-255136DE8705}" destId="{C985F223-ECFB-452B-9A6A-EDA4A930EEE8}" srcOrd="0" destOrd="0" presId="urn:microsoft.com/office/officeart/2005/8/layout/list1"/>
    <dgm:cxn modelId="{5A165DAA-822A-442D-AF08-C00C65D68CBD}" type="presParOf" srcId="{C985F223-ECFB-452B-9A6A-EDA4A930EEE8}" destId="{3DDF8377-4E4A-4C1C-B71E-7637A7CFB04C}" srcOrd="0" destOrd="0" presId="urn:microsoft.com/office/officeart/2005/8/layout/list1"/>
    <dgm:cxn modelId="{BD6CE379-CDED-4AB7-9629-7A379E04146D}" type="presParOf" srcId="{C985F223-ECFB-452B-9A6A-EDA4A930EEE8}" destId="{0FFC7513-62A5-4CB1-84B2-DB99848A9A30}" srcOrd="1" destOrd="0" presId="urn:microsoft.com/office/officeart/2005/8/layout/list1"/>
    <dgm:cxn modelId="{D66C0E44-E2D0-43DD-B5B7-DE4BA03602F2}" type="presParOf" srcId="{8A14E3B6-D465-4803-A9F7-255136DE8705}" destId="{13B31218-BCC0-4BCB-B431-AB82B289D726}" srcOrd="1" destOrd="0" presId="urn:microsoft.com/office/officeart/2005/8/layout/list1"/>
    <dgm:cxn modelId="{362A97E8-CA22-4A7D-AA51-AAB1E302D9DB}" type="presParOf" srcId="{8A14E3B6-D465-4803-A9F7-255136DE8705}" destId="{DDC16F5D-2898-42CE-BA3E-A09089D42C10}" srcOrd="2" destOrd="0" presId="urn:microsoft.com/office/officeart/2005/8/layout/list1"/>
    <dgm:cxn modelId="{13C02FA6-EBA2-44BF-9B60-FC8C557A0A35}" type="presParOf" srcId="{8A14E3B6-D465-4803-A9F7-255136DE8705}" destId="{98DD4313-7214-41E7-8FDB-7DEF54BAA396}" srcOrd="3" destOrd="0" presId="urn:microsoft.com/office/officeart/2005/8/layout/list1"/>
    <dgm:cxn modelId="{64C4CEBE-31E8-4D34-B7D3-5170DE907379}" type="presParOf" srcId="{8A14E3B6-D465-4803-A9F7-255136DE8705}" destId="{B68DD56C-DD81-40B8-92C8-2888BE3CF567}" srcOrd="4" destOrd="0" presId="urn:microsoft.com/office/officeart/2005/8/layout/list1"/>
    <dgm:cxn modelId="{52580786-3996-4155-96B5-21CAA0219CBA}" type="presParOf" srcId="{B68DD56C-DD81-40B8-92C8-2888BE3CF567}" destId="{E762C027-D1DA-477A-8373-BF180E830921}" srcOrd="0" destOrd="0" presId="urn:microsoft.com/office/officeart/2005/8/layout/list1"/>
    <dgm:cxn modelId="{0ED672AC-5F31-4434-AFDF-D1FBAA7A5C4D}" type="presParOf" srcId="{B68DD56C-DD81-40B8-92C8-2888BE3CF567}" destId="{1DE5A0BF-6F85-40E3-8291-4CF66AF22194}" srcOrd="1" destOrd="0" presId="urn:microsoft.com/office/officeart/2005/8/layout/list1"/>
    <dgm:cxn modelId="{87EB45E1-5C2C-43CD-B567-27AB2C95F527}" type="presParOf" srcId="{8A14E3B6-D465-4803-A9F7-255136DE8705}" destId="{975667E0-501F-47C4-B050-4A331B3BCCC2}" srcOrd="5" destOrd="0" presId="urn:microsoft.com/office/officeart/2005/8/layout/list1"/>
    <dgm:cxn modelId="{B95AAC87-1BAC-4FE3-B778-C84588B7BE63}" type="presParOf" srcId="{8A14E3B6-D465-4803-A9F7-255136DE8705}" destId="{916D2B57-1917-4BEE-B9C0-C5AA3A51FBE8}" srcOrd="6" destOrd="0" presId="urn:microsoft.com/office/officeart/2005/8/layout/list1"/>
    <dgm:cxn modelId="{3246A80A-9C0F-4A84-B1E9-777802C19473}" type="presParOf" srcId="{8A14E3B6-D465-4803-A9F7-255136DE8705}" destId="{46766E81-95AB-4359-B4EC-0C2E12D5164E}" srcOrd="7" destOrd="0" presId="urn:microsoft.com/office/officeart/2005/8/layout/list1"/>
    <dgm:cxn modelId="{13E904E2-C893-4039-98CE-FA60B23D3E36}" type="presParOf" srcId="{8A14E3B6-D465-4803-A9F7-255136DE8705}" destId="{D630127A-952F-44D7-99D8-215F3AC0FBCD}" srcOrd="8" destOrd="0" presId="urn:microsoft.com/office/officeart/2005/8/layout/list1"/>
    <dgm:cxn modelId="{770A3706-25D7-45E5-B7B6-B5A0D5043278}" type="presParOf" srcId="{D630127A-952F-44D7-99D8-215F3AC0FBCD}" destId="{47F192A9-44DF-4A14-82D0-5A28C04239E8}" srcOrd="0" destOrd="0" presId="urn:microsoft.com/office/officeart/2005/8/layout/list1"/>
    <dgm:cxn modelId="{15578801-5825-4D7C-96AD-810A2BD3E0C7}" type="presParOf" srcId="{D630127A-952F-44D7-99D8-215F3AC0FBCD}" destId="{82A46E09-1F2D-492B-8C82-E6D7057495B8}" srcOrd="1" destOrd="0" presId="urn:microsoft.com/office/officeart/2005/8/layout/list1"/>
    <dgm:cxn modelId="{FF226E88-B613-4F43-98A8-193A03B30F69}" type="presParOf" srcId="{8A14E3B6-D465-4803-A9F7-255136DE8705}" destId="{E55D0925-25E7-4A34-BEB0-6850A1831777}" srcOrd="9" destOrd="0" presId="urn:microsoft.com/office/officeart/2005/8/layout/list1"/>
    <dgm:cxn modelId="{1D7B3337-8F42-417E-9026-462F2BBAD426}" type="presParOf" srcId="{8A14E3B6-D465-4803-A9F7-255136DE8705}" destId="{C49E4A14-4957-41C0-8218-5D573973FC2F}" srcOrd="10" destOrd="0" presId="urn:microsoft.com/office/officeart/2005/8/layout/list1"/>
    <dgm:cxn modelId="{8F97941A-3651-4791-99B3-E69B2F1D60F8}" type="presParOf" srcId="{8A14E3B6-D465-4803-A9F7-255136DE8705}" destId="{A7734B95-8D46-48DE-ABBE-54382E4FC150}" srcOrd="11" destOrd="0" presId="urn:microsoft.com/office/officeart/2005/8/layout/list1"/>
    <dgm:cxn modelId="{FAA8B718-2BA4-498F-A482-DA0B95FB490C}" type="presParOf" srcId="{8A14E3B6-D465-4803-A9F7-255136DE8705}" destId="{846F69C0-DF97-4DA6-A66B-6C181FC46897}" srcOrd="12" destOrd="0" presId="urn:microsoft.com/office/officeart/2005/8/layout/list1"/>
    <dgm:cxn modelId="{19F9F747-3308-4C8B-9F3C-663737543700}" type="presParOf" srcId="{846F69C0-DF97-4DA6-A66B-6C181FC46897}" destId="{191BBC53-859C-4C0A-A775-5D80E615FDA0}" srcOrd="0" destOrd="0" presId="urn:microsoft.com/office/officeart/2005/8/layout/list1"/>
    <dgm:cxn modelId="{591C38CD-D581-4EBD-9BE0-903C0E9E1500}" type="presParOf" srcId="{846F69C0-DF97-4DA6-A66B-6C181FC46897}" destId="{C3D965B2-E761-4397-BC01-158FA6DB89B5}" srcOrd="1" destOrd="0" presId="urn:microsoft.com/office/officeart/2005/8/layout/list1"/>
    <dgm:cxn modelId="{D3DBB75C-AC91-499C-980C-B46B52310E0D}" type="presParOf" srcId="{8A14E3B6-D465-4803-A9F7-255136DE8705}" destId="{133B4A48-C8D5-4607-91C6-6CE9A16B51D2}" srcOrd="13" destOrd="0" presId="urn:microsoft.com/office/officeart/2005/8/layout/list1"/>
    <dgm:cxn modelId="{8C9EDA08-3DDB-40F1-A854-3A6F17CB33D1}" type="presParOf" srcId="{8A14E3B6-D465-4803-A9F7-255136DE8705}" destId="{552AF965-5D43-4352-87CA-9059A2C3354E}" srcOrd="14" destOrd="0" presId="urn:microsoft.com/office/officeart/2005/8/layout/list1"/>
    <dgm:cxn modelId="{F8E991A0-C68D-465D-BEF5-3053D65A9A36}" type="presParOf" srcId="{8A14E3B6-D465-4803-A9F7-255136DE8705}" destId="{3C712651-89FA-4F5D-9145-C4716D4C61E4}" srcOrd="15" destOrd="0" presId="urn:microsoft.com/office/officeart/2005/8/layout/list1"/>
    <dgm:cxn modelId="{CAE6A3A9-9285-43E3-8813-90BCF68E2E0C}" type="presParOf" srcId="{8A14E3B6-D465-4803-A9F7-255136DE8705}" destId="{C12CAC46-A98D-4EDB-ABFA-A9C1CB58BE5C}" srcOrd="16" destOrd="0" presId="urn:microsoft.com/office/officeart/2005/8/layout/list1"/>
    <dgm:cxn modelId="{52BCE041-8D2C-43D2-9E3F-AD1402FADE8D}" type="presParOf" srcId="{C12CAC46-A98D-4EDB-ABFA-A9C1CB58BE5C}" destId="{E9F8EF3B-0EE8-40FB-82F9-BFF94B46D3DC}" srcOrd="0" destOrd="0" presId="urn:microsoft.com/office/officeart/2005/8/layout/list1"/>
    <dgm:cxn modelId="{E85DE4E0-1441-4984-ADC7-08457C0417A3}" type="presParOf" srcId="{C12CAC46-A98D-4EDB-ABFA-A9C1CB58BE5C}" destId="{B437340A-01FF-4E5A-A46B-A5655B635B57}" srcOrd="1" destOrd="0" presId="urn:microsoft.com/office/officeart/2005/8/layout/list1"/>
    <dgm:cxn modelId="{44E290F0-C67F-4F4D-B936-2223C94CC582}" type="presParOf" srcId="{8A14E3B6-D465-4803-A9F7-255136DE8705}" destId="{8C7E370D-29CC-4414-AB3A-2C451EDAA36F}" srcOrd="17" destOrd="0" presId="urn:microsoft.com/office/officeart/2005/8/layout/list1"/>
    <dgm:cxn modelId="{DEAAAEC7-ABD9-425F-BFAB-0D6B663E5705}" type="presParOf" srcId="{8A14E3B6-D465-4803-A9F7-255136DE8705}" destId="{B375B5C8-B8AB-40F0-BAA4-87355FB9D564}" srcOrd="18" destOrd="0" presId="urn:microsoft.com/office/officeart/2005/8/layout/list1"/>
    <dgm:cxn modelId="{C4BC7B4B-25E9-4764-B153-81A063E4B613}" type="presParOf" srcId="{8A14E3B6-D465-4803-A9F7-255136DE8705}" destId="{26518089-B79D-482D-A8C9-A9077707CCB9}" srcOrd="19" destOrd="0" presId="urn:microsoft.com/office/officeart/2005/8/layout/list1"/>
    <dgm:cxn modelId="{7DE13EA4-7F15-402B-A3D9-EDD71C263C8A}" type="presParOf" srcId="{8A14E3B6-D465-4803-A9F7-255136DE8705}" destId="{C739BADE-FEA8-459D-A3A9-E1F2397E7EE8}" srcOrd="20" destOrd="0" presId="urn:microsoft.com/office/officeart/2005/8/layout/list1"/>
    <dgm:cxn modelId="{426E2718-EEC3-4FB1-A678-D0773C86FCB3}" type="presParOf" srcId="{C739BADE-FEA8-459D-A3A9-E1F2397E7EE8}" destId="{89104B40-0E87-4DF9-BC50-E0E2362053A3}" srcOrd="0" destOrd="0" presId="urn:microsoft.com/office/officeart/2005/8/layout/list1"/>
    <dgm:cxn modelId="{6B0B3328-4CE9-4E7D-8EC9-36E8522C75C9}" type="presParOf" srcId="{C739BADE-FEA8-459D-A3A9-E1F2397E7EE8}" destId="{7BF4D5A3-58AC-44BB-8880-1590F41FCA01}" srcOrd="1" destOrd="0" presId="urn:microsoft.com/office/officeart/2005/8/layout/list1"/>
    <dgm:cxn modelId="{B64ED811-B032-45DF-AB92-B04A2B921897}" type="presParOf" srcId="{8A14E3B6-D465-4803-A9F7-255136DE8705}" destId="{685CDF44-29CA-466F-93C1-3BD389B53B51}" srcOrd="21" destOrd="0" presId="urn:microsoft.com/office/officeart/2005/8/layout/list1"/>
    <dgm:cxn modelId="{D850C5B6-54E8-4880-8169-D2CB61935E6B}" type="presParOf" srcId="{8A14E3B6-D465-4803-A9F7-255136DE8705}" destId="{53FF5272-02F5-4E0C-B4FD-05E7F7064D22}" srcOrd="22" destOrd="0" presId="urn:microsoft.com/office/officeart/2005/8/layout/list1"/>
    <dgm:cxn modelId="{6D829D7F-8A7C-4945-8AFE-9DCE5D7710E0}" type="presParOf" srcId="{8A14E3B6-D465-4803-A9F7-255136DE8705}" destId="{F3EF9AD1-BE5E-4498-8A9A-8CF9E9AD6E2F}" srcOrd="23" destOrd="0" presId="urn:microsoft.com/office/officeart/2005/8/layout/list1"/>
    <dgm:cxn modelId="{56D9E747-3E1C-4EC6-A563-D56D952B128D}" type="presParOf" srcId="{8A14E3B6-D465-4803-A9F7-255136DE8705}" destId="{ADBCE041-2729-4D48-AF84-E8871BC6BDBA}" srcOrd="24" destOrd="0" presId="urn:microsoft.com/office/officeart/2005/8/layout/list1"/>
    <dgm:cxn modelId="{9D6E21EF-2477-400B-9F92-DAABFDE883F5}" type="presParOf" srcId="{ADBCE041-2729-4D48-AF84-E8871BC6BDBA}" destId="{42AC1FF2-3E67-4747-B5AB-5862DF21DB6B}" srcOrd="0" destOrd="0" presId="urn:microsoft.com/office/officeart/2005/8/layout/list1"/>
    <dgm:cxn modelId="{42705112-8EBB-4A05-86B2-7C214F6CDF16}" type="presParOf" srcId="{ADBCE041-2729-4D48-AF84-E8871BC6BDBA}" destId="{56C1C678-EB26-41B6-B43B-C7BA2F22BC11}" srcOrd="1" destOrd="0" presId="urn:microsoft.com/office/officeart/2005/8/layout/list1"/>
    <dgm:cxn modelId="{60500641-C4B5-41AD-B96B-87D46656063C}" type="presParOf" srcId="{8A14E3B6-D465-4803-A9F7-255136DE8705}" destId="{6CD283B6-BFF5-4CE5-96F4-A795A92602B5}" srcOrd="25" destOrd="0" presId="urn:microsoft.com/office/officeart/2005/8/layout/list1"/>
    <dgm:cxn modelId="{73D8AA18-7132-4B4A-9242-D09D6B004FD3}" type="presParOf" srcId="{8A14E3B6-D465-4803-A9F7-255136DE8705}" destId="{E14A5118-BA90-47B0-B39E-8480A65E9BAC}" srcOrd="26" destOrd="0" presId="urn:microsoft.com/office/officeart/2005/8/layout/list1"/>
    <dgm:cxn modelId="{15139C26-F08E-488D-BE9F-4BA01F2AB4A5}" type="presParOf" srcId="{8A14E3B6-D465-4803-A9F7-255136DE8705}" destId="{47EC495C-B635-44B0-ACAF-9B0C69897907}" srcOrd="27" destOrd="0" presId="urn:microsoft.com/office/officeart/2005/8/layout/list1"/>
    <dgm:cxn modelId="{1689919F-CB44-49FB-A25B-882F999CFC46}" type="presParOf" srcId="{8A14E3B6-D465-4803-A9F7-255136DE8705}" destId="{276ACA55-48FB-4930-8C35-15EBF373995B}" srcOrd="28" destOrd="0" presId="urn:microsoft.com/office/officeart/2005/8/layout/list1"/>
    <dgm:cxn modelId="{ACBF2192-BD57-459B-B840-A02C196C8084}" type="presParOf" srcId="{276ACA55-48FB-4930-8C35-15EBF373995B}" destId="{C03D8A70-91B8-48D1-95B0-9617509DF24B}" srcOrd="0" destOrd="0" presId="urn:microsoft.com/office/officeart/2005/8/layout/list1"/>
    <dgm:cxn modelId="{A21FE7E0-2867-4DC8-82A4-E1BEE26D031E}" type="presParOf" srcId="{276ACA55-48FB-4930-8C35-15EBF373995B}" destId="{B2793B1E-E31B-4C96-8F34-4D6E1D9C08D0}" srcOrd="1" destOrd="0" presId="urn:microsoft.com/office/officeart/2005/8/layout/list1"/>
    <dgm:cxn modelId="{20424761-A39E-4B83-9476-1D3C7379E2F1}" type="presParOf" srcId="{8A14E3B6-D465-4803-A9F7-255136DE8705}" destId="{CA068D3B-68E8-446F-834A-3B83243AF6E0}" srcOrd="29" destOrd="0" presId="urn:microsoft.com/office/officeart/2005/8/layout/list1"/>
    <dgm:cxn modelId="{CECC0C02-EFE4-427D-977C-AE0ABFC60BBF}" type="presParOf" srcId="{8A14E3B6-D465-4803-A9F7-255136DE8705}" destId="{59468350-38E2-4DBB-8E01-A8E943BA187C}"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B670A8-A37C-435D-8A7A-013C4BBAB6AD}"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C210BE7A-A9C5-48B1-941B-04297AE647E4}">
      <dgm:prSet phldrT="[Text]"/>
      <dgm:spPr>
        <a:solidFill>
          <a:schemeClr val="accent4">
            <a:lumMod val="75000"/>
          </a:schemeClr>
        </a:solidFill>
      </dgm:spPr>
      <dgm:t>
        <a:bodyPr/>
        <a:lstStyle/>
        <a:p>
          <a:r>
            <a:rPr lang="en-US" b="1" dirty="0"/>
            <a:t>Follow Up after Hospitalization 7 days</a:t>
          </a:r>
        </a:p>
      </dgm:t>
    </dgm:pt>
    <dgm:pt modelId="{A987C366-C759-4D2D-B4C6-2971E69311C8}" type="parTrans" cxnId="{07F214BB-2FD1-4197-AE25-9CD3CB48A7B7}">
      <dgm:prSet/>
      <dgm:spPr/>
      <dgm:t>
        <a:bodyPr/>
        <a:lstStyle/>
        <a:p>
          <a:endParaRPr lang="en-US" b="1"/>
        </a:p>
      </dgm:t>
    </dgm:pt>
    <dgm:pt modelId="{10F703F3-8D66-4703-A0C2-2C461874B6B2}" type="sibTrans" cxnId="{07F214BB-2FD1-4197-AE25-9CD3CB48A7B7}">
      <dgm:prSet/>
      <dgm:spPr/>
      <dgm:t>
        <a:bodyPr/>
        <a:lstStyle/>
        <a:p>
          <a:endParaRPr lang="en-US" b="1"/>
        </a:p>
      </dgm:t>
    </dgm:pt>
    <dgm:pt modelId="{40C3B6AF-3717-4B17-9912-954D183AF31B}">
      <dgm:prSet phldrT="[Text]"/>
      <dgm:spPr>
        <a:solidFill>
          <a:schemeClr val="tx2">
            <a:lumMod val="75000"/>
          </a:schemeClr>
        </a:solidFill>
      </dgm:spPr>
      <dgm:t>
        <a:bodyPr/>
        <a:lstStyle/>
        <a:p>
          <a:r>
            <a:rPr lang="en-US" b="1" dirty="0"/>
            <a:t>Follow Up after Hospitalization 30 days </a:t>
          </a:r>
        </a:p>
      </dgm:t>
    </dgm:pt>
    <dgm:pt modelId="{8EA68B03-F100-4277-8A44-D199AD4D53D4}" type="parTrans" cxnId="{228E8B5F-3969-450E-B315-9EDA4529B416}">
      <dgm:prSet/>
      <dgm:spPr/>
      <dgm:t>
        <a:bodyPr/>
        <a:lstStyle/>
        <a:p>
          <a:endParaRPr lang="en-US" b="1"/>
        </a:p>
      </dgm:t>
    </dgm:pt>
    <dgm:pt modelId="{45DD36DA-73C4-4C15-A6F4-ED821C6A7017}" type="sibTrans" cxnId="{228E8B5F-3969-450E-B315-9EDA4529B416}">
      <dgm:prSet/>
      <dgm:spPr/>
      <dgm:t>
        <a:bodyPr/>
        <a:lstStyle/>
        <a:p>
          <a:endParaRPr lang="en-US" b="1"/>
        </a:p>
      </dgm:t>
    </dgm:pt>
    <dgm:pt modelId="{FACC477A-2B47-49C8-A16D-A30D174C04AA}">
      <dgm:prSet/>
      <dgm:spPr>
        <a:solidFill>
          <a:schemeClr val="accent5">
            <a:lumMod val="75000"/>
          </a:schemeClr>
        </a:solidFill>
      </dgm:spPr>
      <dgm:t>
        <a:bodyPr/>
        <a:lstStyle/>
        <a:p>
          <a:r>
            <a:rPr lang="en-US" b="1" dirty="0"/>
            <a:t>Preventable ED Visits (BH)</a:t>
          </a:r>
        </a:p>
      </dgm:t>
    </dgm:pt>
    <dgm:pt modelId="{D41A3236-185B-4DFE-AEB6-13EDF160B0ED}" type="parTrans" cxnId="{393550C4-E52E-4477-9E43-17F1A5873AFC}">
      <dgm:prSet/>
      <dgm:spPr/>
      <dgm:t>
        <a:bodyPr/>
        <a:lstStyle/>
        <a:p>
          <a:endParaRPr lang="en-US" b="1"/>
        </a:p>
      </dgm:t>
    </dgm:pt>
    <dgm:pt modelId="{EABC22FF-3D38-474D-8715-6B971FFC8D31}" type="sibTrans" cxnId="{393550C4-E52E-4477-9E43-17F1A5873AFC}">
      <dgm:prSet/>
      <dgm:spPr/>
      <dgm:t>
        <a:bodyPr/>
        <a:lstStyle/>
        <a:p>
          <a:endParaRPr lang="en-US" b="1"/>
        </a:p>
      </dgm:t>
    </dgm:pt>
    <dgm:pt modelId="{74D37DBE-7CDE-4CC5-A493-2425F157FEAB}">
      <dgm:prSet/>
      <dgm:spPr/>
      <dgm:t>
        <a:bodyPr/>
        <a:lstStyle/>
        <a:p>
          <a:r>
            <a:rPr lang="en-US" b="1" dirty="0"/>
            <a:t>Diabetes Monitoring and Schizophrenia</a:t>
          </a:r>
        </a:p>
      </dgm:t>
    </dgm:pt>
    <dgm:pt modelId="{0EE23D34-4690-4EFE-B45F-B9C5E5863ED1}" type="parTrans" cxnId="{55EAD7C8-A085-4904-AEA3-8F365B52D0BF}">
      <dgm:prSet/>
      <dgm:spPr/>
      <dgm:t>
        <a:bodyPr/>
        <a:lstStyle/>
        <a:p>
          <a:endParaRPr lang="en-US" b="1"/>
        </a:p>
      </dgm:t>
    </dgm:pt>
    <dgm:pt modelId="{1B0B01E9-0286-4FC3-9B78-F00636895DC5}" type="sibTrans" cxnId="{55EAD7C8-A085-4904-AEA3-8F365B52D0BF}">
      <dgm:prSet/>
      <dgm:spPr/>
      <dgm:t>
        <a:bodyPr/>
        <a:lstStyle/>
        <a:p>
          <a:endParaRPr lang="en-US" b="1"/>
        </a:p>
      </dgm:t>
    </dgm:pt>
    <dgm:pt modelId="{CAB4CC72-BBF0-43A0-B3BF-89A388A6471F}">
      <dgm:prSet/>
      <dgm:spPr>
        <a:solidFill>
          <a:schemeClr val="accent3">
            <a:lumMod val="75000"/>
          </a:schemeClr>
        </a:solidFill>
      </dgm:spPr>
      <dgm:t>
        <a:bodyPr/>
        <a:lstStyle/>
        <a:p>
          <a:r>
            <a:rPr lang="en-US" b="1" dirty="0"/>
            <a:t>Cardiovascular Monitoring and Schizophrenia</a:t>
          </a:r>
        </a:p>
      </dgm:t>
    </dgm:pt>
    <dgm:pt modelId="{906F07EA-1757-4631-AF75-6CC5009DD8A7}" type="parTrans" cxnId="{4581C75B-5F26-47F2-82E9-6777E06A2388}">
      <dgm:prSet/>
      <dgm:spPr/>
      <dgm:t>
        <a:bodyPr/>
        <a:lstStyle/>
        <a:p>
          <a:endParaRPr lang="en-US" b="1"/>
        </a:p>
      </dgm:t>
    </dgm:pt>
    <dgm:pt modelId="{BD9EF21E-A62D-44E2-830E-D9AA825590D5}" type="sibTrans" cxnId="{4581C75B-5F26-47F2-82E9-6777E06A2388}">
      <dgm:prSet/>
      <dgm:spPr/>
      <dgm:t>
        <a:bodyPr/>
        <a:lstStyle/>
        <a:p>
          <a:endParaRPr lang="en-US" b="1"/>
        </a:p>
      </dgm:t>
    </dgm:pt>
    <dgm:pt modelId="{D5B33A09-E23C-40EE-B3D8-B7A59328C59F}">
      <dgm:prSet/>
      <dgm:spPr>
        <a:solidFill>
          <a:schemeClr val="tx2">
            <a:lumMod val="60000"/>
            <a:lumOff val="40000"/>
          </a:schemeClr>
        </a:solidFill>
      </dgm:spPr>
      <dgm:t>
        <a:bodyPr/>
        <a:lstStyle/>
        <a:p>
          <a:r>
            <a:rPr lang="en-US" b="1" dirty="0"/>
            <a:t>Antidepressant Medication Adherence </a:t>
          </a:r>
        </a:p>
      </dgm:t>
    </dgm:pt>
    <dgm:pt modelId="{59877D66-2BB8-4B7A-BBB6-A0EEB4F6BF06}" type="parTrans" cxnId="{5D199CBD-ED8B-46CE-96B3-994AA09B3DA0}">
      <dgm:prSet/>
      <dgm:spPr/>
      <dgm:t>
        <a:bodyPr/>
        <a:lstStyle/>
        <a:p>
          <a:endParaRPr lang="en-US" b="1"/>
        </a:p>
      </dgm:t>
    </dgm:pt>
    <dgm:pt modelId="{8E2BE1B8-C069-48CF-B9CC-AAEF9389BFF5}" type="sibTrans" cxnId="{5D199CBD-ED8B-46CE-96B3-994AA09B3DA0}">
      <dgm:prSet/>
      <dgm:spPr/>
      <dgm:t>
        <a:bodyPr/>
        <a:lstStyle/>
        <a:p>
          <a:endParaRPr lang="en-US" b="1"/>
        </a:p>
      </dgm:t>
    </dgm:pt>
    <dgm:pt modelId="{F9F834B2-36A8-48C7-8411-958800AFD235}">
      <dgm:prSet/>
      <dgm:spPr>
        <a:solidFill>
          <a:schemeClr val="accent4">
            <a:lumMod val="50000"/>
          </a:schemeClr>
        </a:solidFill>
      </dgm:spPr>
      <dgm:t>
        <a:bodyPr/>
        <a:lstStyle/>
        <a:p>
          <a:r>
            <a:rPr lang="en-US" b="1" dirty="0"/>
            <a:t>Antidepressant Medication Adherence </a:t>
          </a:r>
        </a:p>
      </dgm:t>
    </dgm:pt>
    <dgm:pt modelId="{D9623757-A253-41AE-BB2C-447509A2D49C}" type="parTrans" cxnId="{7AC390FE-A34C-4B9C-95AA-6809F8BB8DD9}">
      <dgm:prSet/>
      <dgm:spPr/>
      <dgm:t>
        <a:bodyPr/>
        <a:lstStyle/>
        <a:p>
          <a:endParaRPr lang="en-US" b="1"/>
        </a:p>
      </dgm:t>
    </dgm:pt>
    <dgm:pt modelId="{67E9FCBE-B634-46B5-B157-C250ADFEB0F8}" type="sibTrans" cxnId="{7AC390FE-A34C-4B9C-95AA-6809F8BB8DD9}">
      <dgm:prSet/>
      <dgm:spPr/>
      <dgm:t>
        <a:bodyPr/>
        <a:lstStyle/>
        <a:p>
          <a:endParaRPr lang="en-US" b="1"/>
        </a:p>
      </dgm:t>
    </dgm:pt>
    <dgm:pt modelId="{542BA979-572E-41B1-8FDB-1262641E59A9}" type="pres">
      <dgm:prSet presAssocID="{71B670A8-A37C-435D-8A7A-013C4BBAB6AD}" presName="linear" presStyleCnt="0">
        <dgm:presLayoutVars>
          <dgm:animLvl val="lvl"/>
          <dgm:resizeHandles val="exact"/>
        </dgm:presLayoutVars>
      </dgm:prSet>
      <dgm:spPr/>
      <dgm:t>
        <a:bodyPr/>
        <a:lstStyle/>
        <a:p>
          <a:endParaRPr lang="en-US"/>
        </a:p>
      </dgm:t>
    </dgm:pt>
    <dgm:pt modelId="{9B9A4BB4-F029-4511-922F-1B2691D94615}" type="pres">
      <dgm:prSet presAssocID="{C210BE7A-A9C5-48B1-941B-04297AE647E4}" presName="parentText" presStyleLbl="node1" presStyleIdx="0" presStyleCnt="7">
        <dgm:presLayoutVars>
          <dgm:chMax val="0"/>
          <dgm:bulletEnabled val="1"/>
        </dgm:presLayoutVars>
      </dgm:prSet>
      <dgm:spPr/>
      <dgm:t>
        <a:bodyPr/>
        <a:lstStyle/>
        <a:p>
          <a:endParaRPr lang="en-US"/>
        </a:p>
      </dgm:t>
    </dgm:pt>
    <dgm:pt modelId="{A037D75E-5405-4FC4-9483-B36E3809255D}" type="pres">
      <dgm:prSet presAssocID="{10F703F3-8D66-4703-A0C2-2C461874B6B2}" presName="spacer" presStyleCnt="0"/>
      <dgm:spPr/>
    </dgm:pt>
    <dgm:pt modelId="{173C8131-1CDD-48EF-BDD0-1C4BC43CA984}" type="pres">
      <dgm:prSet presAssocID="{40C3B6AF-3717-4B17-9912-954D183AF31B}" presName="parentText" presStyleLbl="node1" presStyleIdx="1" presStyleCnt="7">
        <dgm:presLayoutVars>
          <dgm:chMax val="0"/>
          <dgm:bulletEnabled val="1"/>
        </dgm:presLayoutVars>
      </dgm:prSet>
      <dgm:spPr/>
      <dgm:t>
        <a:bodyPr/>
        <a:lstStyle/>
        <a:p>
          <a:endParaRPr lang="en-US"/>
        </a:p>
      </dgm:t>
    </dgm:pt>
    <dgm:pt modelId="{98B973D1-33AF-4391-9149-3707A3B62946}" type="pres">
      <dgm:prSet presAssocID="{45DD36DA-73C4-4C15-A6F4-ED821C6A7017}" presName="spacer" presStyleCnt="0"/>
      <dgm:spPr/>
    </dgm:pt>
    <dgm:pt modelId="{253231EF-45F0-4BB1-A1B4-63E674758DA6}" type="pres">
      <dgm:prSet presAssocID="{FACC477A-2B47-49C8-A16D-A30D174C04AA}" presName="parentText" presStyleLbl="node1" presStyleIdx="2" presStyleCnt="7" custLinFactNeighborX="1072" custLinFactNeighborY="-19385">
        <dgm:presLayoutVars>
          <dgm:chMax val="0"/>
          <dgm:bulletEnabled val="1"/>
        </dgm:presLayoutVars>
      </dgm:prSet>
      <dgm:spPr/>
      <dgm:t>
        <a:bodyPr/>
        <a:lstStyle/>
        <a:p>
          <a:endParaRPr lang="en-US"/>
        </a:p>
      </dgm:t>
    </dgm:pt>
    <dgm:pt modelId="{9D9D05DE-A9F7-4DB7-A98D-41B5B3446997}" type="pres">
      <dgm:prSet presAssocID="{EABC22FF-3D38-474D-8715-6B971FFC8D31}" presName="spacer" presStyleCnt="0"/>
      <dgm:spPr/>
    </dgm:pt>
    <dgm:pt modelId="{D269772F-5CFF-4CAB-A111-B08FBB130357}" type="pres">
      <dgm:prSet presAssocID="{74D37DBE-7CDE-4CC5-A493-2425F157FEAB}" presName="parentText" presStyleLbl="node1" presStyleIdx="3" presStyleCnt="7">
        <dgm:presLayoutVars>
          <dgm:chMax val="0"/>
          <dgm:bulletEnabled val="1"/>
        </dgm:presLayoutVars>
      </dgm:prSet>
      <dgm:spPr/>
      <dgm:t>
        <a:bodyPr/>
        <a:lstStyle/>
        <a:p>
          <a:endParaRPr lang="en-US"/>
        </a:p>
      </dgm:t>
    </dgm:pt>
    <dgm:pt modelId="{60E1149F-F85B-4C9D-B31D-020159DC945F}" type="pres">
      <dgm:prSet presAssocID="{1B0B01E9-0286-4FC3-9B78-F00636895DC5}" presName="spacer" presStyleCnt="0"/>
      <dgm:spPr/>
    </dgm:pt>
    <dgm:pt modelId="{E959AB91-2247-4DAE-A466-8030CC1C9382}" type="pres">
      <dgm:prSet presAssocID="{CAB4CC72-BBF0-43A0-B3BF-89A388A6471F}" presName="parentText" presStyleLbl="node1" presStyleIdx="4" presStyleCnt="7">
        <dgm:presLayoutVars>
          <dgm:chMax val="0"/>
          <dgm:bulletEnabled val="1"/>
        </dgm:presLayoutVars>
      </dgm:prSet>
      <dgm:spPr/>
      <dgm:t>
        <a:bodyPr/>
        <a:lstStyle/>
        <a:p>
          <a:endParaRPr lang="en-US"/>
        </a:p>
      </dgm:t>
    </dgm:pt>
    <dgm:pt modelId="{54225678-2D5E-487B-9A3A-836827BE176D}" type="pres">
      <dgm:prSet presAssocID="{BD9EF21E-A62D-44E2-830E-D9AA825590D5}" presName="spacer" presStyleCnt="0"/>
      <dgm:spPr/>
    </dgm:pt>
    <dgm:pt modelId="{A1EAC3EB-E4B4-4565-9FE2-31918C8D6251}" type="pres">
      <dgm:prSet presAssocID="{D5B33A09-E23C-40EE-B3D8-B7A59328C59F}" presName="parentText" presStyleLbl="node1" presStyleIdx="5" presStyleCnt="7">
        <dgm:presLayoutVars>
          <dgm:chMax val="0"/>
          <dgm:bulletEnabled val="1"/>
        </dgm:presLayoutVars>
      </dgm:prSet>
      <dgm:spPr/>
      <dgm:t>
        <a:bodyPr/>
        <a:lstStyle/>
        <a:p>
          <a:endParaRPr lang="en-US"/>
        </a:p>
      </dgm:t>
    </dgm:pt>
    <dgm:pt modelId="{7A46422E-2C4E-4812-ABBF-7AC07D088ACA}" type="pres">
      <dgm:prSet presAssocID="{8E2BE1B8-C069-48CF-B9CC-AAEF9389BFF5}" presName="spacer" presStyleCnt="0"/>
      <dgm:spPr/>
    </dgm:pt>
    <dgm:pt modelId="{0D8A0CEA-701B-481D-859C-89C9BA03CC7D}" type="pres">
      <dgm:prSet presAssocID="{F9F834B2-36A8-48C7-8411-958800AFD235}" presName="parentText" presStyleLbl="node1" presStyleIdx="6" presStyleCnt="7">
        <dgm:presLayoutVars>
          <dgm:chMax val="0"/>
          <dgm:bulletEnabled val="1"/>
        </dgm:presLayoutVars>
      </dgm:prSet>
      <dgm:spPr/>
      <dgm:t>
        <a:bodyPr/>
        <a:lstStyle/>
        <a:p>
          <a:endParaRPr lang="en-US"/>
        </a:p>
      </dgm:t>
    </dgm:pt>
  </dgm:ptLst>
  <dgm:cxnLst>
    <dgm:cxn modelId="{4581C75B-5F26-47F2-82E9-6777E06A2388}" srcId="{71B670A8-A37C-435D-8A7A-013C4BBAB6AD}" destId="{CAB4CC72-BBF0-43A0-B3BF-89A388A6471F}" srcOrd="4" destOrd="0" parTransId="{906F07EA-1757-4631-AF75-6CC5009DD8A7}" sibTransId="{BD9EF21E-A62D-44E2-830E-D9AA825590D5}"/>
    <dgm:cxn modelId="{5D199CBD-ED8B-46CE-96B3-994AA09B3DA0}" srcId="{71B670A8-A37C-435D-8A7A-013C4BBAB6AD}" destId="{D5B33A09-E23C-40EE-B3D8-B7A59328C59F}" srcOrd="5" destOrd="0" parTransId="{59877D66-2BB8-4B7A-BBB6-A0EEB4F6BF06}" sibTransId="{8E2BE1B8-C069-48CF-B9CC-AAEF9389BFF5}"/>
    <dgm:cxn modelId="{393550C4-E52E-4477-9E43-17F1A5873AFC}" srcId="{71B670A8-A37C-435D-8A7A-013C4BBAB6AD}" destId="{FACC477A-2B47-49C8-A16D-A30D174C04AA}" srcOrd="2" destOrd="0" parTransId="{D41A3236-185B-4DFE-AEB6-13EDF160B0ED}" sibTransId="{EABC22FF-3D38-474D-8715-6B971FFC8D31}"/>
    <dgm:cxn modelId="{991009C8-94EF-465A-9711-B01E7A78836F}" type="presOf" srcId="{C210BE7A-A9C5-48B1-941B-04297AE647E4}" destId="{9B9A4BB4-F029-4511-922F-1B2691D94615}" srcOrd="0" destOrd="0" presId="urn:microsoft.com/office/officeart/2005/8/layout/vList2"/>
    <dgm:cxn modelId="{3BB1748C-63F5-4662-9581-72987A66FDF1}" type="presOf" srcId="{71B670A8-A37C-435D-8A7A-013C4BBAB6AD}" destId="{542BA979-572E-41B1-8FDB-1262641E59A9}" srcOrd="0" destOrd="0" presId="urn:microsoft.com/office/officeart/2005/8/layout/vList2"/>
    <dgm:cxn modelId="{D1FD9AAE-577B-4896-AB3C-166226CB1A7F}" type="presOf" srcId="{FACC477A-2B47-49C8-A16D-A30D174C04AA}" destId="{253231EF-45F0-4BB1-A1B4-63E674758DA6}" srcOrd="0" destOrd="0" presId="urn:microsoft.com/office/officeart/2005/8/layout/vList2"/>
    <dgm:cxn modelId="{E92342F5-A545-4F6E-AB1C-2E3B0BE18BFF}" type="presOf" srcId="{40C3B6AF-3717-4B17-9912-954D183AF31B}" destId="{173C8131-1CDD-48EF-BDD0-1C4BC43CA984}" srcOrd="0" destOrd="0" presId="urn:microsoft.com/office/officeart/2005/8/layout/vList2"/>
    <dgm:cxn modelId="{55EAD7C8-A085-4904-AEA3-8F365B52D0BF}" srcId="{71B670A8-A37C-435D-8A7A-013C4BBAB6AD}" destId="{74D37DBE-7CDE-4CC5-A493-2425F157FEAB}" srcOrd="3" destOrd="0" parTransId="{0EE23D34-4690-4EFE-B45F-B9C5E5863ED1}" sibTransId="{1B0B01E9-0286-4FC3-9B78-F00636895DC5}"/>
    <dgm:cxn modelId="{228E8B5F-3969-450E-B315-9EDA4529B416}" srcId="{71B670A8-A37C-435D-8A7A-013C4BBAB6AD}" destId="{40C3B6AF-3717-4B17-9912-954D183AF31B}" srcOrd="1" destOrd="0" parTransId="{8EA68B03-F100-4277-8A44-D199AD4D53D4}" sibTransId="{45DD36DA-73C4-4C15-A6F4-ED821C6A7017}"/>
    <dgm:cxn modelId="{07F214BB-2FD1-4197-AE25-9CD3CB48A7B7}" srcId="{71B670A8-A37C-435D-8A7A-013C4BBAB6AD}" destId="{C210BE7A-A9C5-48B1-941B-04297AE647E4}" srcOrd="0" destOrd="0" parTransId="{A987C366-C759-4D2D-B4C6-2971E69311C8}" sibTransId="{10F703F3-8D66-4703-A0C2-2C461874B6B2}"/>
    <dgm:cxn modelId="{7AC390FE-A34C-4B9C-95AA-6809F8BB8DD9}" srcId="{71B670A8-A37C-435D-8A7A-013C4BBAB6AD}" destId="{F9F834B2-36A8-48C7-8411-958800AFD235}" srcOrd="6" destOrd="0" parTransId="{D9623757-A253-41AE-BB2C-447509A2D49C}" sibTransId="{67E9FCBE-B634-46B5-B157-C250ADFEB0F8}"/>
    <dgm:cxn modelId="{02827168-40B4-4174-86DD-B35C3CCEAB77}" type="presOf" srcId="{F9F834B2-36A8-48C7-8411-958800AFD235}" destId="{0D8A0CEA-701B-481D-859C-89C9BA03CC7D}" srcOrd="0" destOrd="0" presId="urn:microsoft.com/office/officeart/2005/8/layout/vList2"/>
    <dgm:cxn modelId="{5C2EE2E4-7A54-4D71-994A-0245C01ADAA1}" type="presOf" srcId="{D5B33A09-E23C-40EE-B3D8-B7A59328C59F}" destId="{A1EAC3EB-E4B4-4565-9FE2-31918C8D6251}" srcOrd="0" destOrd="0" presId="urn:microsoft.com/office/officeart/2005/8/layout/vList2"/>
    <dgm:cxn modelId="{CDDA4BB9-FC65-49E9-A3D0-2407D5EBF8CD}" type="presOf" srcId="{74D37DBE-7CDE-4CC5-A493-2425F157FEAB}" destId="{D269772F-5CFF-4CAB-A111-B08FBB130357}" srcOrd="0" destOrd="0" presId="urn:microsoft.com/office/officeart/2005/8/layout/vList2"/>
    <dgm:cxn modelId="{195216AC-32B8-4292-9889-1C3FE8A21044}" type="presOf" srcId="{CAB4CC72-BBF0-43A0-B3BF-89A388A6471F}" destId="{E959AB91-2247-4DAE-A466-8030CC1C9382}" srcOrd="0" destOrd="0" presId="urn:microsoft.com/office/officeart/2005/8/layout/vList2"/>
    <dgm:cxn modelId="{D75C9B2C-4F50-4E5B-82B3-C55EB8C477C0}" type="presParOf" srcId="{542BA979-572E-41B1-8FDB-1262641E59A9}" destId="{9B9A4BB4-F029-4511-922F-1B2691D94615}" srcOrd="0" destOrd="0" presId="urn:microsoft.com/office/officeart/2005/8/layout/vList2"/>
    <dgm:cxn modelId="{E095738E-4D7F-407F-8EF6-578AFE5ED47E}" type="presParOf" srcId="{542BA979-572E-41B1-8FDB-1262641E59A9}" destId="{A037D75E-5405-4FC4-9483-B36E3809255D}" srcOrd="1" destOrd="0" presId="urn:microsoft.com/office/officeart/2005/8/layout/vList2"/>
    <dgm:cxn modelId="{52F17292-BBD2-434C-888C-27A49FCC069F}" type="presParOf" srcId="{542BA979-572E-41B1-8FDB-1262641E59A9}" destId="{173C8131-1CDD-48EF-BDD0-1C4BC43CA984}" srcOrd="2" destOrd="0" presId="urn:microsoft.com/office/officeart/2005/8/layout/vList2"/>
    <dgm:cxn modelId="{C3CB0E5E-5FD9-4E9D-8C86-C3E04DB7D82F}" type="presParOf" srcId="{542BA979-572E-41B1-8FDB-1262641E59A9}" destId="{98B973D1-33AF-4391-9149-3707A3B62946}" srcOrd="3" destOrd="0" presId="urn:microsoft.com/office/officeart/2005/8/layout/vList2"/>
    <dgm:cxn modelId="{23895160-3A90-4E84-BD6C-CE818E984DD2}" type="presParOf" srcId="{542BA979-572E-41B1-8FDB-1262641E59A9}" destId="{253231EF-45F0-4BB1-A1B4-63E674758DA6}" srcOrd="4" destOrd="0" presId="urn:microsoft.com/office/officeart/2005/8/layout/vList2"/>
    <dgm:cxn modelId="{EB6389CF-8F8A-4F90-8E38-4550D735DE92}" type="presParOf" srcId="{542BA979-572E-41B1-8FDB-1262641E59A9}" destId="{9D9D05DE-A9F7-4DB7-A98D-41B5B3446997}" srcOrd="5" destOrd="0" presId="urn:microsoft.com/office/officeart/2005/8/layout/vList2"/>
    <dgm:cxn modelId="{A8C82029-41AB-42C2-B1DA-CD6BFF1B575D}" type="presParOf" srcId="{542BA979-572E-41B1-8FDB-1262641E59A9}" destId="{D269772F-5CFF-4CAB-A111-B08FBB130357}" srcOrd="6" destOrd="0" presId="urn:microsoft.com/office/officeart/2005/8/layout/vList2"/>
    <dgm:cxn modelId="{94C3388E-A53E-47BF-ADCF-61DBF01B9D8C}" type="presParOf" srcId="{542BA979-572E-41B1-8FDB-1262641E59A9}" destId="{60E1149F-F85B-4C9D-B31D-020159DC945F}" srcOrd="7" destOrd="0" presId="urn:microsoft.com/office/officeart/2005/8/layout/vList2"/>
    <dgm:cxn modelId="{AB47A1BD-A19D-41AB-9A60-5A6DEFC43DB3}" type="presParOf" srcId="{542BA979-572E-41B1-8FDB-1262641E59A9}" destId="{E959AB91-2247-4DAE-A466-8030CC1C9382}" srcOrd="8" destOrd="0" presId="urn:microsoft.com/office/officeart/2005/8/layout/vList2"/>
    <dgm:cxn modelId="{A7BE5241-865C-419D-A9B1-41317859AF0D}" type="presParOf" srcId="{542BA979-572E-41B1-8FDB-1262641E59A9}" destId="{54225678-2D5E-487B-9A3A-836827BE176D}" srcOrd="9" destOrd="0" presId="urn:microsoft.com/office/officeart/2005/8/layout/vList2"/>
    <dgm:cxn modelId="{AF7E272C-A531-45B9-B3D8-0C6EA1CE4E25}" type="presParOf" srcId="{542BA979-572E-41B1-8FDB-1262641E59A9}" destId="{A1EAC3EB-E4B4-4565-9FE2-31918C8D6251}" srcOrd="10" destOrd="0" presId="urn:microsoft.com/office/officeart/2005/8/layout/vList2"/>
    <dgm:cxn modelId="{63218029-F7C4-4D6D-900D-66F78B82C2C5}" type="presParOf" srcId="{542BA979-572E-41B1-8FDB-1262641E59A9}" destId="{7A46422E-2C4E-4812-ABBF-7AC07D088ACA}" srcOrd="11" destOrd="0" presId="urn:microsoft.com/office/officeart/2005/8/layout/vList2"/>
    <dgm:cxn modelId="{96A3DEB9-EA8E-4BD4-86E5-E13EE7EA34D0}" type="presParOf" srcId="{542BA979-572E-41B1-8FDB-1262641E59A9}" destId="{0D8A0CEA-701B-481D-859C-89C9BA03CC7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A27599-25BF-46E8-B06B-DB71B880EAF7}"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en-US"/>
        </a:p>
      </dgm:t>
    </dgm:pt>
    <dgm:pt modelId="{73C66499-7BBC-4710-AB46-199C6BA00968}">
      <dgm:prSet/>
      <dgm:spPr>
        <a:solidFill>
          <a:schemeClr val="accent4"/>
        </a:solidFill>
      </dgm:spPr>
      <dgm:t>
        <a:bodyPr/>
        <a:lstStyle/>
        <a:p>
          <a:r>
            <a:rPr lang="en-US" sz="3600" b="1" dirty="0">
              <a:hlinkClick xmlns:r="http://schemas.openxmlformats.org/officeDocument/2006/relationships" r:id="rId1"/>
            </a:rPr>
            <a:t>http://www.nqpps.org/</a:t>
          </a:r>
          <a:endParaRPr lang="en-US" sz="3600" b="1" dirty="0"/>
        </a:p>
      </dgm:t>
    </dgm:pt>
    <dgm:pt modelId="{D184CEDA-C5C4-491D-AE94-F4414C4283E3}" type="parTrans" cxnId="{1E9EDB33-8D31-4D8C-B298-3BF7BA12C536}">
      <dgm:prSet/>
      <dgm:spPr/>
      <dgm:t>
        <a:bodyPr/>
        <a:lstStyle/>
        <a:p>
          <a:endParaRPr lang="en-US"/>
        </a:p>
      </dgm:t>
    </dgm:pt>
    <dgm:pt modelId="{907E49D2-B557-4121-AB75-858E74E9DDF5}" type="sibTrans" cxnId="{1E9EDB33-8D31-4D8C-B298-3BF7BA12C536}">
      <dgm:prSet/>
      <dgm:spPr/>
      <dgm:t>
        <a:bodyPr/>
        <a:lstStyle/>
        <a:p>
          <a:endParaRPr lang="en-US"/>
        </a:p>
      </dgm:t>
    </dgm:pt>
    <dgm:pt modelId="{4385CD96-20EE-4AE7-B0B4-0CA0B82E6035}">
      <dgm:prSet custT="1"/>
      <dgm:spPr>
        <a:solidFill>
          <a:schemeClr val="accent4"/>
        </a:solidFill>
      </dgm:spPr>
      <dgm:t>
        <a:bodyPr/>
        <a:lstStyle/>
        <a:p>
          <a:r>
            <a:rPr lang="en-US" sz="2800" b="1" dirty="0"/>
            <a:t>Project Information</a:t>
          </a:r>
        </a:p>
      </dgm:t>
    </dgm:pt>
    <dgm:pt modelId="{3124C690-1A8F-413B-AAFF-AF08716514AD}" type="parTrans" cxnId="{84A59FD4-4028-4B0C-B606-A6F3A03D1B7E}">
      <dgm:prSet/>
      <dgm:spPr/>
      <dgm:t>
        <a:bodyPr/>
        <a:lstStyle/>
        <a:p>
          <a:endParaRPr lang="en-US"/>
        </a:p>
      </dgm:t>
    </dgm:pt>
    <dgm:pt modelId="{D2032D15-D258-458F-8105-CBDDAAA8CF55}" type="sibTrans" cxnId="{84A59FD4-4028-4B0C-B606-A6F3A03D1B7E}">
      <dgm:prSet/>
      <dgm:spPr/>
      <dgm:t>
        <a:bodyPr/>
        <a:lstStyle/>
        <a:p>
          <a:endParaRPr lang="en-US"/>
        </a:p>
      </dgm:t>
    </dgm:pt>
    <dgm:pt modelId="{CAB4A48E-ECEC-4B11-98F8-13754368150F}">
      <dgm:prSet custT="1"/>
      <dgm:spPr>
        <a:solidFill>
          <a:schemeClr val="accent4"/>
        </a:solidFill>
      </dgm:spPr>
      <dgm:t>
        <a:bodyPr/>
        <a:lstStyle/>
        <a:p>
          <a:r>
            <a:rPr lang="en-US" sz="2800" b="1" dirty="0"/>
            <a:t>Project Resources</a:t>
          </a:r>
        </a:p>
      </dgm:t>
    </dgm:pt>
    <dgm:pt modelId="{018B0F99-A655-493A-B793-221D5D003E23}" type="parTrans" cxnId="{C19B5DEA-4DE1-4AC6-8EE9-5581B4C45155}">
      <dgm:prSet/>
      <dgm:spPr/>
      <dgm:t>
        <a:bodyPr/>
        <a:lstStyle/>
        <a:p>
          <a:endParaRPr lang="en-US"/>
        </a:p>
      </dgm:t>
    </dgm:pt>
    <dgm:pt modelId="{23AF0E7D-06CD-4C64-B8B7-D38CE10DAFEA}" type="sibTrans" cxnId="{C19B5DEA-4DE1-4AC6-8EE9-5581B4C45155}">
      <dgm:prSet/>
      <dgm:spPr/>
      <dgm:t>
        <a:bodyPr/>
        <a:lstStyle/>
        <a:p>
          <a:endParaRPr lang="en-US"/>
        </a:p>
      </dgm:t>
    </dgm:pt>
    <dgm:pt modelId="{F07EF782-BB64-4BCD-A9A7-1E7079DA4FEE}">
      <dgm:prSet custT="1"/>
      <dgm:spPr>
        <a:solidFill>
          <a:schemeClr val="accent4"/>
        </a:solidFill>
      </dgm:spPr>
      <dgm:t>
        <a:bodyPr/>
        <a:lstStyle/>
        <a:p>
          <a:r>
            <a:rPr lang="en-US" sz="2800" b="1" dirty="0"/>
            <a:t>News &amp; Events</a:t>
          </a:r>
        </a:p>
      </dgm:t>
    </dgm:pt>
    <dgm:pt modelId="{C46062FD-74E5-483F-BD4A-D5C954DBCFF6}" type="parTrans" cxnId="{BF244D6A-E15A-4AAB-8099-12A33C70A85B}">
      <dgm:prSet/>
      <dgm:spPr/>
      <dgm:t>
        <a:bodyPr/>
        <a:lstStyle/>
        <a:p>
          <a:endParaRPr lang="en-US"/>
        </a:p>
      </dgm:t>
    </dgm:pt>
    <dgm:pt modelId="{BDBE25C6-733A-4A1C-97DB-71E613360F88}" type="sibTrans" cxnId="{BF244D6A-E15A-4AAB-8099-12A33C70A85B}">
      <dgm:prSet/>
      <dgm:spPr/>
      <dgm:t>
        <a:bodyPr/>
        <a:lstStyle/>
        <a:p>
          <a:endParaRPr lang="en-US"/>
        </a:p>
      </dgm:t>
    </dgm:pt>
    <dgm:pt modelId="{6FC689D9-6B90-449A-9A66-16B99883B212}">
      <dgm:prSet custT="1"/>
      <dgm:spPr>
        <a:solidFill>
          <a:schemeClr val="accent4"/>
        </a:solidFill>
      </dgm:spPr>
      <dgm:t>
        <a:bodyPr/>
        <a:lstStyle/>
        <a:p>
          <a:r>
            <a:rPr lang="en-US" sz="2800" b="1" dirty="0"/>
            <a:t>Career</a:t>
          </a:r>
        </a:p>
      </dgm:t>
    </dgm:pt>
    <dgm:pt modelId="{5F6FB7CA-F8BF-409E-929C-55639C709862}" type="parTrans" cxnId="{9899ED8E-396D-469E-9EB1-2D154536F047}">
      <dgm:prSet/>
      <dgm:spPr/>
      <dgm:t>
        <a:bodyPr/>
        <a:lstStyle/>
        <a:p>
          <a:endParaRPr lang="en-US"/>
        </a:p>
      </dgm:t>
    </dgm:pt>
    <dgm:pt modelId="{8E8B6D57-8399-4C9F-8EC5-25FEE192D737}" type="sibTrans" cxnId="{9899ED8E-396D-469E-9EB1-2D154536F047}">
      <dgm:prSet/>
      <dgm:spPr/>
      <dgm:t>
        <a:bodyPr/>
        <a:lstStyle/>
        <a:p>
          <a:endParaRPr lang="en-US"/>
        </a:p>
      </dgm:t>
    </dgm:pt>
    <dgm:pt modelId="{7B9353E7-84AA-4B15-AC8F-E34B0621838D}">
      <dgm:prSet custT="1"/>
      <dgm:spPr>
        <a:solidFill>
          <a:schemeClr val="accent4"/>
        </a:solidFill>
      </dgm:spPr>
      <dgm:t>
        <a:bodyPr/>
        <a:lstStyle/>
        <a:p>
          <a:r>
            <a:rPr lang="en-US" sz="2000" b="0" i="1" dirty="0"/>
            <a:t>HWApps Training Portal</a:t>
          </a:r>
        </a:p>
      </dgm:t>
    </dgm:pt>
    <dgm:pt modelId="{177A91F7-2960-4716-82A3-04B5A9CBFC30}" type="sibTrans" cxnId="{4F913528-31FB-4664-9295-FA707ADFF9EC}">
      <dgm:prSet/>
      <dgm:spPr/>
      <dgm:t>
        <a:bodyPr/>
        <a:lstStyle/>
        <a:p>
          <a:endParaRPr lang="en-US"/>
        </a:p>
      </dgm:t>
    </dgm:pt>
    <dgm:pt modelId="{3B757FBB-2892-4DAA-9FFD-346C4FC216EB}" type="parTrans" cxnId="{4F913528-31FB-4664-9295-FA707ADFF9EC}">
      <dgm:prSet/>
      <dgm:spPr/>
      <dgm:t>
        <a:bodyPr/>
        <a:lstStyle/>
        <a:p>
          <a:endParaRPr lang="en-US"/>
        </a:p>
      </dgm:t>
    </dgm:pt>
    <dgm:pt modelId="{8E1EEB44-B31C-418E-921F-6C290495A50A}" type="pres">
      <dgm:prSet presAssocID="{12A27599-25BF-46E8-B06B-DB71B880EAF7}" presName="linearFlow" presStyleCnt="0">
        <dgm:presLayoutVars>
          <dgm:dir/>
          <dgm:resizeHandles val="exact"/>
        </dgm:presLayoutVars>
      </dgm:prSet>
      <dgm:spPr/>
      <dgm:t>
        <a:bodyPr/>
        <a:lstStyle/>
        <a:p>
          <a:endParaRPr lang="en-US"/>
        </a:p>
      </dgm:t>
    </dgm:pt>
    <dgm:pt modelId="{0766DDC6-BCF8-4557-A2E2-5D675E829903}" type="pres">
      <dgm:prSet presAssocID="{73C66499-7BBC-4710-AB46-199C6BA00968}" presName="composite" presStyleCnt="0"/>
      <dgm:spPr/>
    </dgm:pt>
    <dgm:pt modelId="{DF9C9563-0C08-4457-ABF8-781EE238882D}" type="pres">
      <dgm:prSet presAssocID="{73C66499-7BBC-4710-AB46-199C6BA00968}" presName="imgShp" presStyleLbl="fgImgPlace1" presStyleIdx="0" presStyleCnt="1" custLinFactNeighborX="-721" custLinFactNeighborY="-361"/>
      <dgm:spPr>
        <a:blipFill rotWithShape="1">
          <a:blip xmlns:r="http://schemas.openxmlformats.org/officeDocument/2006/relationships" r:embed="rId2"/>
          <a:srcRect/>
          <a:stretch>
            <a:fillRect l="-39000" r="-39000"/>
          </a:stretch>
        </a:blipFill>
      </dgm:spPr>
    </dgm:pt>
    <dgm:pt modelId="{E2441195-54DC-4E5E-A918-EB63E75B7DCA}" type="pres">
      <dgm:prSet presAssocID="{73C66499-7BBC-4710-AB46-199C6BA00968}" presName="txShp" presStyleLbl="node1" presStyleIdx="0" presStyleCnt="1">
        <dgm:presLayoutVars>
          <dgm:bulletEnabled val="1"/>
        </dgm:presLayoutVars>
      </dgm:prSet>
      <dgm:spPr/>
      <dgm:t>
        <a:bodyPr/>
        <a:lstStyle/>
        <a:p>
          <a:endParaRPr lang="en-US"/>
        </a:p>
      </dgm:t>
    </dgm:pt>
  </dgm:ptLst>
  <dgm:cxnLst>
    <dgm:cxn modelId="{7B9A3E94-C175-4971-9C0E-C5CA87E902F7}" type="presOf" srcId="{4385CD96-20EE-4AE7-B0B4-0CA0B82E6035}" destId="{E2441195-54DC-4E5E-A918-EB63E75B7DCA}" srcOrd="0" destOrd="1" presId="urn:microsoft.com/office/officeart/2005/8/layout/vList3"/>
    <dgm:cxn modelId="{BF244D6A-E15A-4AAB-8099-12A33C70A85B}" srcId="{73C66499-7BBC-4710-AB46-199C6BA00968}" destId="{F07EF782-BB64-4BCD-A9A7-1E7079DA4FEE}" srcOrd="2" destOrd="0" parTransId="{C46062FD-74E5-483F-BD4A-D5C954DBCFF6}" sibTransId="{BDBE25C6-733A-4A1C-97DB-71E613360F88}"/>
    <dgm:cxn modelId="{84A59FD4-4028-4B0C-B606-A6F3A03D1B7E}" srcId="{73C66499-7BBC-4710-AB46-199C6BA00968}" destId="{4385CD96-20EE-4AE7-B0B4-0CA0B82E6035}" srcOrd="0" destOrd="0" parTransId="{3124C690-1A8F-413B-AAFF-AF08716514AD}" sibTransId="{D2032D15-D258-458F-8105-CBDDAAA8CF55}"/>
    <dgm:cxn modelId="{0FEB646A-6E2F-48BE-B916-57EAAD7CDD5E}" type="presOf" srcId="{12A27599-25BF-46E8-B06B-DB71B880EAF7}" destId="{8E1EEB44-B31C-418E-921F-6C290495A50A}" srcOrd="0" destOrd="0" presId="urn:microsoft.com/office/officeart/2005/8/layout/vList3"/>
    <dgm:cxn modelId="{C622174B-60E2-4BA0-A86A-3A3A0FBE0362}" type="presOf" srcId="{6FC689D9-6B90-449A-9A66-16B99883B212}" destId="{E2441195-54DC-4E5E-A918-EB63E75B7DCA}" srcOrd="0" destOrd="5" presId="urn:microsoft.com/office/officeart/2005/8/layout/vList3"/>
    <dgm:cxn modelId="{41B40FCE-5CF2-410F-8945-C9CA4210B1B5}" type="presOf" srcId="{CAB4A48E-ECEC-4B11-98F8-13754368150F}" destId="{E2441195-54DC-4E5E-A918-EB63E75B7DCA}" srcOrd="0" destOrd="2" presId="urn:microsoft.com/office/officeart/2005/8/layout/vList3"/>
    <dgm:cxn modelId="{008C7D2B-86EA-47D0-8442-64DB049A4BD2}" type="presOf" srcId="{F07EF782-BB64-4BCD-A9A7-1E7079DA4FEE}" destId="{E2441195-54DC-4E5E-A918-EB63E75B7DCA}" srcOrd="0" destOrd="4" presId="urn:microsoft.com/office/officeart/2005/8/layout/vList3"/>
    <dgm:cxn modelId="{4F913528-31FB-4664-9295-FA707ADFF9EC}" srcId="{CAB4A48E-ECEC-4B11-98F8-13754368150F}" destId="{7B9353E7-84AA-4B15-AC8F-E34B0621838D}" srcOrd="0" destOrd="0" parTransId="{3B757FBB-2892-4DAA-9FFD-346C4FC216EB}" sibTransId="{177A91F7-2960-4716-82A3-04B5A9CBFC30}"/>
    <dgm:cxn modelId="{9899ED8E-396D-469E-9EB1-2D154536F047}" srcId="{73C66499-7BBC-4710-AB46-199C6BA00968}" destId="{6FC689D9-6B90-449A-9A66-16B99883B212}" srcOrd="3" destOrd="0" parTransId="{5F6FB7CA-F8BF-409E-929C-55639C709862}" sibTransId="{8E8B6D57-8399-4C9F-8EC5-25FEE192D737}"/>
    <dgm:cxn modelId="{C19B5DEA-4DE1-4AC6-8EE9-5581B4C45155}" srcId="{73C66499-7BBC-4710-AB46-199C6BA00968}" destId="{CAB4A48E-ECEC-4B11-98F8-13754368150F}" srcOrd="1" destOrd="0" parTransId="{018B0F99-A655-493A-B793-221D5D003E23}" sibTransId="{23AF0E7D-06CD-4C64-B8B7-D38CE10DAFEA}"/>
    <dgm:cxn modelId="{FD2F2ACD-93A8-47F4-8430-3548420FF4D2}" type="presOf" srcId="{73C66499-7BBC-4710-AB46-199C6BA00968}" destId="{E2441195-54DC-4E5E-A918-EB63E75B7DCA}" srcOrd="0" destOrd="0" presId="urn:microsoft.com/office/officeart/2005/8/layout/vList3"/>
    <dgm:cxn modelId="{1E9EDB33-8D31-4D8C-B298-3BF7BA12C536}" srcId="{12A27599-25BF-46E8-B06B-DB71B880EAF7}" destId="{73C66499-7BBC-4710-AB46-199C6BA00968}" srcOrd="0" destOrd="0" parTransId="{D184CEDA-C5C4-491D-AE94-F4414C4283E3}" sibTransId="{907E49D2-B557-4121-AB75-858E74E9DDF5}"/>
    <dgm:cxn modelId="{D41DD59D-A1F2-40FF-8309-89FAAD4C75DF}" type="presOf" srcId="{7B9353E7-84AA-4B15-AC8F-E34B0621838D}" destId="{E2441195-54DC-4E5E-A918-EB63E75B7DCA}" srcOrd="0" destOrd="3" presId="urn:microsoft.com/office/officeart/2005/8/layout/vList3"/>
    <dgm:cxn modelId="{BA0EEA76-1CAE-4A74-BE30-0EBB226AA0C2}" type="presParOf" srcId="{8E1EEB44-B31C-418E-921F-6C290495A50A}" destId="{0766DDC6-BCF8-4557-A2E2-5D675E829903}" srcOrd="0" destOrd="0" presId="urn:microsoft.com/office/officeart/2005/8/layout/vList3"/>
    <dgm:cxn modelId="{7BCA6444-716B-44B2-8963-69C6BF697FB5}" type="presParOf" srcId="{0766DDC6-BCF8-4557-A2E2-5D675E829903}" destId="{DF9C9563-0C08-4457-ABF8-781EE238882D}" srcOrd="0" destOrd="0" presId="urn:microsoft.com/office/officeart/2005/8/layout/vList3"/>
    <dgm:cxn modelId="{38B15C9A-3341-4945-A52A-50EB320AF263}" type="presParOf" srcId="{0766DDC6-BCF8-4557-A2E2-5D675E829903}" destId="{E2441195-54DC-4E5E-A918-EB63E75B7DC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FAC37-867E-4B0E-A9AE-DD351E4F4312}" type="datetimeFigureOut">
              <a:rPr lang="en-US" smtClean="0"/>
              <a:t>6/21/2018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B6271-198A-475E-B1F4-5E0A69DBC608}" type="slidenum">
              <a:rPr lang="en-US" smtClean="0"/>
              <a:t>‹#›</a:t>
            </a:fld>
            <a:endParaRPr lang="en-US"/>
          </a:p>
        </p:txBody>
      </p:sp>
    </p:spTree>
    <p:extLst>
      <p:ext uri="{BB962C8B-B14F-4D97-AF65-F5344CB8AC3E}">
        <p14:creationId xmlns:p14="http://schemas.microsoft.com/office/powerpoint/2010/main" val="286526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2</a:t>
            </a:fld>
            <a:endParaRPr lang="en-US"/>
          </a:p>
        </p:txBody>
      </p:sp>
    </p:spTree>
    <p:extLst>
      <p:ext uri="{BB962C8B-B14F-4D97-AF65-F5344CB8AC3E}">
        <p14:creationId xmlns:p14="http://schemas.microsoft.com/office/powerpoint/2010/main" val="847756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23ED5B-655B-40C6-A268-EDD91B93C11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137431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23ED5B-655B-40C6-A268-EDD91B93C11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283434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23ED5B-655B-40C6-A268-EDD91B93C11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60479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23ED5B-655B-40C6-A268-EDD91B93C11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490465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23ED5B-655B-40C6-A268-EDD91B93C11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928402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D5C0FEF2-A804-4210-BFC9-322AD3C46FD5}"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527642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D5C0FEF2-A804-4210-BFC9-322AD3C46FD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821573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Another resource the SCC has available is the Your Care, Everywhere: </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RHIO Client Consent Form FAQs brochure.</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 brochure was created to fulfill a milestone for SCC’s IT Taskforce to develop a handout to educate the community about Regional Health Information Organizations (RHIOs) and how to complete the RHIO Client Consent Process.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Since Spring 2017, SCC Cultural Competency and Health Literacy IT Subgroup have collaborated on this effort together with the support of SCC’s IT Taskforce and RHIO partners NYCIG, </a:t>
            </a:r>
            <a:r>
              <a:rPr lang="en-US" sz="1200" kern="1200" baseline="0" dirty="0" err="1" smtClean="0">
                <a:solidFill>
                  <a:schemeClr val="tx1"/>
                </a:solidFill>
                <a:effectLst/>
                <a:latin typeface="+mn-lt"/>
                <a:ea typeface="+mn-ea"/>
                <a:cs typeface="+mn-cs"/>
              </a:rPr>
              <a:t>Healthix</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Healthlink</a:t>
            </a:r>
            <a:r>
              <a:rPr lang="en-US" sz="1200" kern="1200" baseline="0" dirty="0" smtClean="0">
                <a:solidFill>
                  <a:schemeClr val="tx1"/>
                </a:solidFill>
                <a:effectLst/>
                <a:latin typeface="+mn-lt"/>
                <a:ea typeface="+mn-ea"/>
                <a:cs typeface="+mn-cs"/>
              </a:rPr>
              <a:t> NY.</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Furthermore, the brochure was reviewed and endorsed by the SCC Cultural Competency and Health Literacy Advisory Workgroup to ensure the content meets nationally recognized cultural and linguistic standards.  </a:t>
            </a:r>
          </a:p>
          <a:p>
            <a:pPr marL="0" indent="0" algn="l">
              <a:spcBef>
                <a:spcPts val="0"/>
              </a:spcBef>
              <a:spcAft>
                <a:spcPts val="0"/>
              </a:spcAft>
              <a:buNone/>
            </a:pPr>
            <a:r>
              <a:rPr lang="en-US" sz="1200" kern="1200" baseline="0" dirty="0" smtClean="0">
                <a:solidFill>
                  <a:schemeClr val="tx1"/>
                </a:solidFill>
                <a:effectLst/>
                <a:latin typeface="+mn-lt"/>
                <a:ea typeface="+mn-ea"/>
                <a:cs typeface="+mn-cs"/>
              </a:rPr>
              <a:t>For more information about the brochure and to receive an electronic version to share with your patients/clients, please contact </a:t>
            </a:r>
            <a:r>
              <a:rPr lang="en-US" sz="1200" b="1" dirty="0" smtClean="0">
                <a:solidFill>
                  <a:srgbClr val="FF0000"/>
                </a:solidFill>
              </a:rPr>
              <a:t>Lyndsey Clark, MS, </a:t>
            </a:r>
            <a:r>
              <a:rPr lang="en-US" sz="1200" dirty="0" smtClean="0"/>
              <a:t>Community Engagement Liaison,</a:t>
            </a:r>
            <a:r>
              <a:rPr lang="en-US" sz="1200" baseline="0" dirty="0" smtClean="0"/>
              <a:t> </a:t>
            </a:r>
            <a:r>
              <a:rPr lang="en-US" sz="1200" dirty="0" smtClean="0"/>
              <a:t>631-638-1779</a:t>
            </a:r>
            <a:r>
              <a:rPr lang="en-US" sz="1200" kern="1200" baseline="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5C0FEF2-A804-4210-BFC9-322AD3C46FD5}"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610354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D5C0FEF2-A804-4210-BFC9-322AD3C46FD5}"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152124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sng" dirty="0" smtClean="0"/>
              <a:t>CBO VBP Survey Reminder</a:t>
            </a:r>
          </a:p>
          <a:p>
            <a:pPr marL="171450" indent="-171450">
              <a:buFont typeface="Arial" panose="020B0604020202020204" pitchFamily="34" charset="0"/>
              <a:buChar char="•"/>
            </a:pPr>
            <a:r>
              <a:rPr lang="en-US" dirty="0" smtClean="0"/>
              <a:t>Finally, I have a quick reminder regarding our CBO Value Based Payment Survey.</a:t>
            </a:r>
          </a:p>
          <a:p>
            <a:pPr marL="171450" indent="-171450">
              <a:buFont typeface="Arial" panose="020B0604020202020204" pitchFamily="34" charset="0"/>
              <a:buChar char="•"/>
            </a:pPr>
            <a:r>
              <a:rPr lang="en-US" dirty="0" smtClean="0"/>
              <a:t>All of our CBO partners should have received this 15</a:t>
            </a:r>
            <a:r>
              <a:rPr lang="en-US" baseline="0" dirty="0" smtClean="0"/>
              <a:t> min survey, however if you did not please contact my colleague Stephanie Burke.</a:t>
            </a:r>
          </a:p>
          <a:p>
            <a:pPr marL="171450" marR="0" lvl="0" indent="-1714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Your valued feedback/insight will help guide SCC’s next steps in understanding and determining how best to support our CBO partners in the transition to Value Based Payment models.</a:t>
            </a:r>
          </a:p>
          <a:p>
            <a:pPr marL="171450" indent="-171450">
              <a:buFont typeface="Arial" panose="020B0604020202020204" pitchFamily="34" charset="0"/>
              <a:buChar char="•"/>
            </a:pPr>
            <a:r>
              <a:rPr lang="en-US" b="1" baseline="0" dirty="0" smtClean="0"/>
              <a:t>We are collecting survey responses until Saturday, June 30</a:t>
            </a:r>
            <a:r>
              <a:rPr lang="en-US" b="1" baseline="30000" dirty="0" smtClean="0"/>
              <a:t>th</a:t>
            </a:r>
            <a:r>
              <a:rPr lang="en-US" b="1" baseline="0" dirty="0" smtClean="0"/>
              <a:t>. </a:t>
            </a:r>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b="0" u="sng" baseline="0" dirty="0" smtClean="0"/>
              <a:t>VBP Presentation</a:t>
            </a:r>
          </a:p>
          <a:p>
            <a:pPr marL="171450" indent="-171450">
              <a:buFont typeface="Arial" panose="020B0604020202020204" pitchFamily="34" charset="0"/>
              <a:buChar char="•"/>
            </a:pPr>
            <a:r>
              <a:rPr lang="en-US" baseline="0" dirty="0" smtClean="0"/>
              <a:t>Also, this coming Tuesday, June 19</a:t>
            </a:r>
            <a:r>
              <a:rPr lang="en-US" baseline="30000" dirty="0" smtClean="0"/>
              <a:t>th</a:t>
            </a:r>
            <a:r>
              <a:rPr lang="en-US" baseline="0" dirty="0" smtClean="0"/>
              <a:t> 11:30 am – 12:30 pm SCC will host a live/interactive presentation of Value Based Payment 101 &amp; 102; similar to the static presentation hosted on our Learning Center.</a:t>
            </a:r>
          </a:p>
          <a:p>
            <a:pPr marL="171450" indent="-171450">
              <a:buFont typeface="Arial" panose="020B0604020202020204" pitchFamily="34" charset="0"/>
              <a:buChar char="•"/>
            </a:pPr>
            <a:r>
              <a:rPr lang="en-US" baseline="0" dirty="0" smtClean="0"/>
              <a:t>SCC’s Director of Business Operations, Neil Shah, will provide an overview of Value Based Payment contracting models as well as understanding of risk sharing arrangements, performance measurement and data analytics under these payment models. </a:t>
            </a:r>
          </a:p>
          <a:p>
            <a:pPr marL="171450" indent="-171450">
              <a:buFont typeface="Arial" panose="020B0604020202020204" pitchFamily="34" charset="0"/>
              <a:buChar char="•"/>
            </a:pPr>
            <a:r>
              <a:rPr lang="en-US" baseline="0" dirty="0" smtClean="0"/>
              <a:t>Survey responders and fellow partners are welcome/encouraged to attend in-person or via Skype conference to learn more and have the opportunity to ask questions.</a:t>
            </a:r>
          </a:p>
          <a:p>
            <a:pPr marL="171450" indent="-171450">
              <a:buFont typeface="Arial" panose="020B0604020202020204" pitchFamily="34" charset="0"/>
              <a:buChar char="•"/>
            </a:pPr>
            <a:r>
              <a:rPr lang="en-US" baseline="0" dirty="0" smtClean="0"/>
              <a:t>For more meeting details, please contact CET.</a:t>
            </a:r>
          </a:p>
        </p:txBody>
      </p:sp>
      <p:sp>
        <p:nvSpPr>
          <p:cNvPr id="4" name="Slide Number Placeholder 3"/>
          <p:cNvSpPr>
            <a:spLocks noGrp="1"/>
          </p:cNvSpPr>
          <p:nvPr>
            <p:ph type="sldNum" sz="quarter" idx="10"/>
          </p:nvPr>
        </p:nvSpPr>
        <p:spPr/>
        <p:txBody>
          <a:bodyPr/>
          <a:lstStyle/>
          <a:p>
            <a:fld id="{D5C0FEF2-A804-4210-BFC9-322AD3C46FD5}" type="slidenum">
              <a:rPr lang="en-US" smtClean="0"/>
              <a:t>28</a:t>
            </a:fld>
            <a:endParaRPr lang="en-US" dirty="0"/>
          </a:p>
        </p:txBody>
      </p:sp>
    </p:spTree>
    <p:extLst>
      <p:ext uri="{BB962C8B-B14F-4D97-AF65-F5344CB8AC3E}">
        <p14:creationId xmlns:p14="http://schemas.microsoft.com/office/powerpoint/2010/main" val="233243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23ED5B-655B-40C6-A268-EDD91B93C11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95857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23ED5B-655B-40C6-A268-EDD91B93C11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055304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F23ED5B-655B-40C6-A268-EDD91B93C11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864024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23ED5B-655B-40C6-A268-EDD91B93C11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398160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F23ED5B-655B-40C6-A268-EDD91B93C11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627303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23ED5B-655B-40C6-A268-EDD91B93C11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533177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23ED5B-655B-40C6-A268-EDD91B93C11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74510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23ED5B-655B-40C6-A268-EDD91B93C11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957869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188353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85181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4246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5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29461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5605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3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40697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5854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719"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19"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1572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81177"/>
            <a:ext cx="11277600" cy="1733624"/>
          </a:xfrm>
        </p:spPr>
        <p:txBody>
          <a:bodyPr>
            <a:noAutofit/>
          </a:bodyPr>
          <a:lstStyle>
            <a:lvl1pPr>
              <a:defRPr sz="4800" b="0">
                <a:solidFill>
                  <a:srgbClr val="179FB7"/>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19200" y="4419600"/>
            <a:ext cx="9753600" cy="1752600"/>
          </a:xfrm>
        </p:spPr>
        <p:txBody>
          <a:bodyPr>
            <a:normAutofit/>
          </a:bodyPr>
          <a:lstStyle>
            <a:lvl1pPr marL="0" indent="0" algn="ctr">
              <a:buNone/>
              <a:defRPr sz="2800">
                <a:solidFill>
                  <a:srgbClr val="E8B33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2400" y="381000"/>
            <a:ext cx="4267200" cy="2000176"/>
          </a:xfrm>
          <a:prstGeom prst="rect">
            <a:avLst/>
          </a:prstGeom>
        </p:spPr>
      </p:pic>
    </p:spTree>
    <p:extLst>
      <p:ext uri="{BB962C8B-B14F-4D97-AF65-F5344CB8AC3E}">
        <p14:creationId xmlns:p14="http://schemas.microsoft.com/office/powerpoint/2010/main" val="23085172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EC8CE-3E0F-41F2-8D6D-8E60E5C1BB6C}" type="datetimeFigureOut">
              <a:rPr lang="en-US" smtClean="0">
                <a:solidFill>
                  <a:prstClr val="white"/>
                </a:solidFill>
              </a:rPr>
              <a:pPr/>
              <a:t>6/21/2018</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Tree>
    <p:extLst>
      <p:ext uri="{BB962C8B-B14F-4D97-AF65-F5344CB8AC3E}">
        <p14:creationId xmlns:p14="http://schemas.microsoft.com/office/powerpoint/2010/main" val="34572283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FF66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CFEC8CE-3E0F-41F2-8D6D-8E60E5C1BB6C}" type="datetimeFigureOut">
              <a:rPr lang="en-US" smtClean="0">
                <a:solidFill>
                  <a:prstClr val="white"/>
                </a:solidFill>
              </a:rPr>
              <a:pPr/>
              <a:t>6/21/2018</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9048" b="21267"/>
          <a:stretch/>
        </p:blipFill>
        <p:spPr>
          <a:xfrm>
            <a:off x="3644631" y="1066800"/>
            <a:ext cx="4902740" cy="1371600"/>
          </a:xfrm>
          <a:prstGeom prst="rect">
            <a:avLst/>
          </a:prstGeom>
        </p:spPr>
      </p:pic>
    </p:spTree>
    <p:extLst>
      <p:ext uri="{BB962C8B-B14F-4D97-AF65-F5344CB8AC3E}">
        <p14:creationId xmlns:p14="http://schemas.microsoft.com/office/powerpoint/2010/main" val="42903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2319843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FEC8CE-3E0F-41F2-8D6D-8E60E5C1BB6C}" type="datetimeFigureOut">
              <a:rPr lang="en-US" smtClean="0">
                <a:solidFill>
                  <a:prstClr val="white"/>
                </a:solidFill>
              </a:rPr>
              <a:pPr/>
              <a:t>6/21/2018</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9048" b="21267"/>
          <a:stretch/>
        </p:blipFill>
        <p:spPr>
          <a:xfrm>
            <a:off x="9652000" y="6191250"/>
            <a:ext cx="2133600" cy="596900"/>
          </a:xfrm>
          <a:prstGeom prst="rect">
            <a:avLst/>
          </a:prstGeom>
        </p:spPr>
      </p:pic>
    </p:spTree>
    <p:extLst>
      <p:ext uri="{BB962C8B-B14F-4D97-AF65-F5344CB8AC3E}">
        <p14:creationId xmlns:p14="http://schemas.microsoft.com/office/powerpoint/2010/main" val="316740022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FEC8CE-3E0F-41F2-8D6D-8E60E5C1BB6C}" type="datetimeFigureOut">
              <a:rPr lang="en-US" smtClean="0">
                <a:solidFill>
                  <a:prstClr val="white"/>
                </a:solidFill>
              </a:rPr>
              <a:pPr/>
              <a:t>6/21/2018</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9048" b="21267"/>
          <a:stretch/>
        </p:blipFill>
        <p:spPr>
          <a:xfrm>
            <a:off x="9652000" y="6191250"/>
            <a:ext cx="2133600" cy="596900"/>
          </a:xfrm>
          <a:prstGeom prst="rect">
            <a:avLst/>
          </a:prstGeom>
        </p:spPr>
      </p:pic>
    </p:spTree>
    <p:extLst>
      <p:ext uri="{BB962C8B-B14F-4D97-AF65-F5344CB8AC3E}">
        <p14:creationId xmlns:p14="http://schemas.microsoft.com/office/powerpoint/2010/main" val="67323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FEC8CE-3E0F-41F2-8D6D-8E60E5C1BB6C}" type="datetimeFigureOut">
              <a:rPr lang="en-US" smtClean="0">
                <a:solidFill>
                  <a:prstClr val="white"/>
                </a:solidFill>
              </a:rPr>
              <a:pPr/>
              <a:t>6/21/2018</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9048" b="21267"/>
          <a:stretch/>
        </p:blipFill>
        <p:spPr>
          <a:xfrm>
            <a:off x="9652000" y="6191250"/>
            <a:ext cx="2133600" cy="596900"/>
          </a:xfrm>
          <a:prstGeom prst="rect">
            <a:avLst/>
          </a:prstGeom>
        </p:spPr>
      </p:pic>
    </p:spTree>
    <p:extLst>
      <p:ext uri="{BB962C8B-B14F-4D97-AF65-F5344CB8AC3E}">
        <p14:creationId xmlns:p14="http://schemas.microsoft.com/office/powerpoint/2010/main" val="1228587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EC8CE-3E0F-41F2-8D6D-8E60E5C1BB6C}" type="datetimeFigureOut">
              <a:rPr lang="en-US" smtClean="0">
                <a:solidFill>
                  <a:prstClr val="white"/>
                </a:solidFill>
              </a:rPr>
              <a:pPr/>
              <a:t>6/21/2018</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9048" b="21267"/>
          <a:stretch/>
        </p:blipFill>
        <p:spPr>
          <a:xfrm>
            <a:off x="9652000" y="6191250"/>
            <a:ext cx="2133600" cy="596900"/>
          </a:xfrm>
          <a:prstGeom prst="rect">
            <a:avLst/>
          </a:prstGeom>
        </p:spPr>
      </p:pic>
    </p:spTree>
    <p:extLst>
      <p:ext uri="{BB962C8B-B14F-4D97-AF65-F5344CB8AC3E}">
        <p14:creationId xmlns:p14="http://schemas.microsoft.com/office/powerpoint/2010/main" val="1620682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CFEC8CE-3E0F-41F2-8D6D-8E60E5C1BB6C}" type="datetimeFigureOut">
              <a:rPr lang="en-US" smtClean="0">
                <a:solidFill>
                  <a:prstClr val="white"/>
                </a:solidFill>
              </a:rPr>
              <a:pPr/>
              <a:t>6/21/2018</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9048" b="21267"/>
          <a:stretch/>
        </p:blipFill>
        <p:spPr>
          <a:xfrm>
            <a:off x="9652000" y="6191250"/>
            <a:ext cx="2133600" cy="596900"/>
          </a:xfrm>
          <a:prstGeom prst="rect">
            <a:avLst/>
          </a:prstGeom>
        </p:spPr>
      </p:pic>
    </p:spTree>
    <p:extLst>
      <p:ext uri="{BB962C8B-B14F-4D97-AF65-F5344CB8AC3E}">
        <p14:creationId xmlns:p14="http://schemas.microsoft.com/office/powerpoint/2010/main" val="3920614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EC8CE-3E0F-41F2-8D6D-8E60E5C1BB6C}" type="datetimeFigureOut">
              <a:rPr lang="en-US" smtClean="0">
                <a:solidFill>
                  <a:prstClr val="white"/>
                </a:solidFill>
              </a:rPr>
              <a:pPr/>
              <a:t>6/21/2018</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9048" b="21267"/>
          <a:stretch/>
        </p:blipFill>
        <p:spPr>
          <a:xfrm>
            <a:off x="9652000" y="6191250"/>
            <a:ext cx="2133600" cy="596900"/>
          </a:xfrm>
          <a:prstGeom prst="rect">
            <a:avLst/>
          </a:prstGeom>
        </p:spPr>
      </p:pic>
    </p:spTree>
    <p:extLst>
      <p:ext uri="{BB962C8B-B14F-4D97-AF65-F5344CB8AC3E}">
        <p14:creationId xmlns:p14="http://schemas.microsoft.com/office/powerpoint/2010/main" val="3720029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EC8CE-3E0F-41F2-8D6D-8E60E5C1BB6C}" type="datetimeFigureOut">
              <a:rPr lang="en-US" smtClean="0">
                <a:solidFill>
                  <a:prstClr val="white"/>
                </a:solidFill>
              </a:rPr>
              <a:pPr/>
              <a:t>6/21/2018</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9048" b="21267"/>
          <a:stretch/>
        </p:blipFill>
        <p:spPr>
          <a:xfrm>
            <a:off x="9652000" y="6191250"/>
            <a:ext cx="2133600" cy="596900"/>
          </a:xfrm>
          <a:prstGeom prst="rect">
            <a:avLst/>
          </a:prstGeom>
        </p:spPr>
      </p:pic>
    </p:spTree>
    <p:extLst>
      <p:ext uri="{BB962C8B-B14F-4D97-AF65-F5344CB8AC3E}">
        <p14:creationId xmlns:p14="http://schemas.microsoft.com/office/powerpoint/2010/main" val="916413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EC8CE-3E0F-41F2-8D6D-8E60E5C1BB6C}" type="datetimeFigureOut">
              <a:rPr lang="en-US" smtClean="0">
                <a:solidFill>
                  <a:prstClr val="white"/>
                </a:solidFill>
              </a:rPr>
              <a:pPr/>
              <a:t>6/21/2018</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9048" b="21267"/>
          <a:stretch/>
        </p:blipFill>
        <p:spPr>
          <a:xfrm>
            <a:off x="9652000" y="6191250"/>
            <a:ext cx="2133600" cy="596900"/>
          </a:xfrm>
          <a:prstGeom prst="rect">
            <a:avLst/>
          </a:prstGeom>
        </p:spPr>
      </p:pic>
    </p:spTree>
    <p:extLst>
      <p:ext uri="{BB962C8B-B14F-4D97-AF65-F5344CB8AC3E}">
        <p14:creationId xmlns:p14="http://schemas.microsoft.com/office/powerpoint/2010/main" val="3191580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3359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317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3365CF-19CA-46A3-9A80-0F6A457790B9}"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1239389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617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87062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6338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4836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8754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smtClean="0"/>
              <a:t>Click to edit Master title style</a:t>
            </a:r>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740078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smtClean="0"/>
              <a:t>Click to edit Master title style</a:t>
            </a:r>
            <a:endParaRPr lang="en-US" dirty="0"/>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843722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105370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5"/>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smtClean="0">
                <a:solidFill>
                  <a:prstClr val="black"/>
                </a:solidFill>
                <a:latin typeface="Arial" charset="0"/>
                <a:ea typeface="ＭＳ Ｐゴシック" charset="0"/>
              </a:rPr>
              <a:t>3/18/2015</a:t>
            </a:r>
            <a:endParaRPr lang="en-US" dirty="0">
              <a:solidFill>
                <a:prstClr val="black"/>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black"/>
                </a:solidFill>
                <a:latin typeface="Arial" charset="0"/>
                <a:ea typeface="ＭＳ Ｐゴシック" charset="0"/>
              </a:rPr>
              <a:pPr defTabSz="457182" fontAlgn="base">
                <a:spcBef>
                  <a:spcPct val="0"/>
                </a:spcBef>
                <a:spcAft>
                  <a:spcPct val="0"/>
                </a:spcAft>
              </a:pPr>
              <a:t>‹#›</a:t>
            </a:fld>
            <a:endParaRPr lang="en-US" dirty="0">
              <a:solidFill>
                <a:prstClr val="black"/>
              </a:solidFill>
              <a:latin typeface="Arial" charset="0"/>
              <a:ea typeface="ＭＳ Ｐゴシック" charset="0"/>
            </a:endParaRP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5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smtClean="0">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5123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3365CF-19CA-46A3-9A80-0F6A457790B9}"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5714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238343" y="6492876"/>
            <a:ext cx="2844800" cy="365125"/>
          </a:xfrm>
        </p:spPr>
        <p:txBody>
          <a:body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965" y="1407256"/>
            <a:ext cx="3682419" cy="3356541"/>
          </a:xfrm>
          <a:prstGeom prst="rect">
            <a:avLst/>
          </a:prstGeom>
          <a:effectLst>
            <a:reflection blurRad="6350" stA="52000" endA="300" endPos="35000" dir="5400000" sy="-100000" algn="bl" rotWithShape="0"/>
          </a:effectLst>
        </p:spPr>
      </p:pic>
      <p:cxnSp>
        <p:nvCxnSpPr>
          <p:cNvPr id="10" name="Straight Connector 9"/>
          <p:cNvCxnSpPr/>
          <p:nvPr userDrawn="1"/>
        </p:nvCxnSpPr>
        <p:spPr>
          <a:xfrm>
            <a:off x="850900" y="4599855"/>
            <a:ext cx="5257800" cy="0"/>
          </a:xfrm>
          <a:prstGeom prst="line">
            <a:avLst/>
          </a:prstGeom>
          <a:ln w="76200">
            <a:solidFill>
              <a:srgbClr val="3DC9EF"/>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792017" y="3810006"/>
            <a:ext cx="7145483" cy="596895"/>
          </a:xfrm>
        </p:spPr>
        <p:txBody>
          <a:bodyPr anchor="t"/>
          <a:lstStyle>
            <a:lvl1pPr algn="l">
              <a:defRPr sz="4000" b="1" cap="all">
                <a:solidFill>
                  <a:srgbClr val="2E6CB8"/>
                </a:solidFill>
              </a:defRPr>
            </a:lvl1pPr>
          </a:lstStyle>
          <a:p>
            <a:r>
              <a:rPr lang="en-US" dirty="0"/>
              <a:t>Click to edit Master title</a:t>
            </a:r>
          </a:p>
        </p:txBody>
      </p:sp>
      <p:sp>
        <p:nvSpPr>
          <p:cNvPr id="13" name="Text Placeholder 2"/>
          <p:cNvSpPr>
            <a:spLocks noGrp="1"/>
          </p:cNvSpPr>
          <p:nvPr>
            <p:ph type="body" idx="1"/>
          </p:nvPr>
        </p:nvSpPr>
        <p:spPr>
          <a:xfrm>
            <a:off x="792017" y="2309814"/>
            <a:ext cx="7145483" cy="1436687"/>
          </a:xfrm>
        </p:spPr>
        <p:txBody>
          <a:bodyPr anchor="b"/>
          <a:lstStyle>
            <a:lvl1pPr marL="0" indent="0">
              <a:buNone/>
              <a:defRPr sz="2000">
                <a:solidFill>
                  <a:schemeClr val="tx1">
                    <a:lumMod val="75000"/>
                    <a:lumOff val="25000"/>
                  </a:schemeClr>
                </a:solidFill>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2907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914400"/>
          </a:xfrm>
          <a:gradFill flip="none" rotWithShape="1">
            <a:gsLst>
              <a:gs pos="0">
                <a:srgbClr val="0067B4"/>
              </a:gs>
              <a:gs pos="47000">
                <a:srgbClr val="2E6CB8"/>
              </a:gs>
              <a:gs pos="95000">
                <a:srgbClr val="99CCFF"/>
              </a:gs>
            </a:gsLst>
            <a:lin ang="0" scaled="1"/>
            <a:tileRect/>
          </a:gradFill>
          <a:ln>
            <a:solidFill>
              <a:schemeClr val="accent1">
                <a:shade val="50000"/>
              </a:schemeClr>
            </a:solidFill>
          </a:ln>
        </p:spPr>
        <p:txBody>
          <a:bodyPr vert="horz" lIns="68580" tIns="34290" rIns="68580" bIns="34290" rtlCol="0" anchor="ctr">
            <a:normAutofit/>
          </a:bodyPr>
          <a:lstStyle>
            <a:lvl1pPr>
              <a:defRPr lang="en-US" sz="4000" b="0" dirty="0">
                <a:solidFill>
                  <a:schemeClr val="bg1"/>
                </a:solidFill>
              </a:defRPr>
            </a:lvl1pPr>
          </a:lstStyle>
          <a:p>
            <a:pPr lvl="0" algn="l"/>
            <a:r>
              <a:rPr lang="en-US" dirty="0"/>
              <a:t>Click to edit master title style</a:t>
            </a:r>
          </a:p>
        </p:txBody>
      </p:sp>
      <p:sp>
        <p:nvSpPr>
          <p:cNvPr id="3" name="Content Placeholder 2"/>
          <p:cNvSpPr>
            <a:spLocks noGrp="1"/>
          </p:cNvSpPr>
          <p:nvPr>
            <p:ph idx="1"/>
          </p:nvPr>
        </p:nvSpPr>
        <p:spPr>
          <a:xfrm>
            <a:off x="609600" y="1592947"/>
            <a:ext cx="109728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73826"/>
            <a:ext cx="2844800" cy="365125"/>
          </a:xfrm>
        </p:spPr>
        <p:txBody>
          <a:bodyPr/>
          <a:lstStyle>
            <a:lvl1pPr>
              <a:defRPr>
                <a:latin typeface="Helvetica" pitchFamily="34" charset="0"/>
              </a:defRPr>
            </a:lvl1pPr>
          </a:lstStyle>
          <a:p>
            <a:r>
              <a:rPr lang="en-US">
                <a:solidFill>
                  <a:prstClr val="black">
                    <a:tint val="75000"/>
                  </a:prstClr>
                </a:solidFill>
              </a:rPr>
              <a:t>5/15/2017</a:t>
            </a:r>
            <a:endParaRPr lang="en-US" dirty="0">
              <a:solidFill>
                <a:prstClr val="black">
                  <a:tint val="75000"/>
                </a:prstClr>
              </a:solidFill>
            </a:endParaRPr>
          </a:p>
        </p:txBody>
      </p:sp>
      <p:sp>
        <p:nvSpPr>
          <p:cNvPr id="5" name="Footer Placeholder 4"/>
          <p:cNvSpPr>
            <a:spLocks noGrp="1"/>
          </p:cNvSpPr>
          <p:nvPr>
            <p:ph type="ftr" sz="quarter" idx="11"/>
          </p:nvPr>
        </p:nvSpPr>
        <p:spPr>
          <a:xfrm>
            <a:off x="4165600" y="6492876"/>
            <a:ext cx="3860800" cy="365125"/>
          </a:xfrm>
        </p:spPr>
        <p:txBody>
          <a:bodyPr/>
          <a:lstStyle>
            <a:lvl1pPr>
              <a:defRPr>
                <a:latin typeface="Helvetica" pitchFamily="34" charset="0"/>
              </a:defRPr>
            </a:lvl1pPr>
          </a:lstStyle>
          <a:p>
            <a:r>
              <a:rPr lang="en-US">
                <a:solidFill>
                  <a:prstClr val="black">
                    <a:tint val="75000"/>
                  </a:prstClr>
                </a:solidFill>
              </a:rPr>
              <a:t>DSRIP 101</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5629" y="6172201"/>
            <a:ext cx="1360171" cy="647700"/>
          </a:xfrm>
          <a:prstGeom prst="rect">
            <a:avLst/>
          </a:prstGeom>
        </p:spPr>
      </p:pic>
      <p:sp>
        <p:nvSpPr>
          <p:cNvPr id="6" name="Slide Number Placeholder 5"/>
          <p:cNvSpPr>
            <a:spLocks noGrp="1"/>
          </p:cNvSpPr>
          <p:nvPr>
            <p:ph type="sldNum" sz="quarter" idx="12"/>
          </p:nvPr>
        </p:nvSpPr>
        <p:spPr>
          <a:xfrm>
            <a:off x="9321800" y="6483356"/>
            <a:ext cx="2844800" cy="365125"/>
          </a:xfrm>
        </p:spPr>
        <p:txBody>
          <a:bodyPr/>
          <a:lstStyle>
            <a:lvl1pPr>
              <a:defRPr>
                <a:latin typeface="Helvetica" pitchFamily="34" charset="0"/>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683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5/15/2017</a:t>
            </a:r>
          </a:p>
        </p:txBody>
      </p:sp>
      <p:sp>
        <p:nvSpPr>
          <p:cNvPr id="5" name="Footer Placeholder 4"/>
          <p:cNvSpPr>
            <a:spLocks noGrp="1"/>
          </p:cNvSpPr>
          <p:nvPr>
            <p:ph type="ftr" sz="quarter" idx="11"/>
          </p:nvPr>
        </p:nvSpPr>
        <p:spPr/>
        <p:txBody>
          <a:bodyPr/>
          <a:lstStyle/>
          <a:p>
            <a:r>
              <a:rPr lang="en-US">
                <a:solidFill>
                  <a:prstClr val="black">
                    <a:tint val="75000"/>
                  </a:prstClr>
                </a:solidFill>
              </a:rPr>
              <a:t>DSRIP 101</a:t>
            </a: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932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914400"/>
          </a:xfrm>
          <a:gradFill flip="none" rotWithShape="1">
            <a:gsLst>
              <a:gs pos="0">
                <a:srgbClr val="0067B4"/>
              </a:gs>
              <a:gs pos="47000">
                <a:srgbClr val="2E6CB8"/>
              </a:gs>
              <a:gs pos="95000">
                <a:srgbClr val="99CCFF"/>
              </a:gs>
            </a:gsLst>
            <a:lin ang="0" scaled="1"/>
            <a:tileRect/>
          </a:gradFill>
          <a:ln>
            <a:solidFill>
              <a:schemeClr val="accent1">
                <a:shade val="50000"/>
              </a:schemeClr>
            </a:solidFill>
          </a:ln>
        </p:spPr>
        <p:txBody>
          <a:bodyPr vert="horz" lIns="68580" tIns="34290" rIns="68580" bIns="34290" rtlCol="0" anchor="ctr">
            <a:normAutofit/>
          </a:bodyPr>
          <a:lstStyle>
            <a:lvl1pPr>
              <a:defRPr lang="en-US" sz="4000" b="0" dirty="0">
                <a:solidFill>
                  <a:schemeClr val="bg1"/>
                </a:solidFill>
              </a:defRPr>
            </a:lvl1pPr>
          </a:lstStyle>
          <a:p>
            <a:pPr lvl="0" algn="l"/>
            <a:r>
              <a:rPr lang="en-US" dirty="0"/>
              <a:t>Click to edit master title style</a:t>
            </a:r>
          </a:p>
        </p:txBody>
      </p:sp>
      <p:sp>
        <p:nvSpPr>
          <p:cNvPr id="3" name="Content Placeholder 2"/>
          <p:cNvSpPr>
            <a:spLocks noGrp="1"/>
          </p:cNvSpPr>
          <p:nvPr>
            <p:ph sz="half" idx="1"/>
          </p:nvPr>
        </p:nvSpPr>
        <p:spPr>
          <a:xfrm>
            <a:off x="571500" y="1587503"/>
            <a:ext cx="4572000" cy="4572000"/>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023100" y="1587503"/>
            <a:ext cx="4572000" cy="4572000"/>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0" y="6480176"/>
            <a:ext cx="2844800" cy="365125"/>
          </a:xfrm>
        </p:spPr>
        <p:txBody>
          <a:bodyPr/>
          <a:lstStyle>
            <a:lvl1pPr>
              <a:defRPr>
                <a:solidFill>
                  <a:schemeClr val="tx1">
                    <a:lumMod val="50000"/>
                    <a:lumOff val="50000"/>
                  </a:schemeClr>
                </a:solidFill>
                <a:latin typeface="Helvetica" pitchFamily="34" charset="0"/>
              </a:defRPr>
            </a:lvl1pPr>
          </a:lstStyle>
          <a:p>
            <a:r>
              <a:rPr lang="en-US">
                <a:solidFill>
                  <a:prstClr val="black">
                    <a:lumMod val="50000"/>
                    <a:lumOff val="50000"/>
                  </a:prstClr>
                </a:solidFill>
              </a:rPr>
              <a:t>5/15/2017</a:t>
            </a:r>
          </a:p>
        </p:txBody>
      </p:sp>
      <p:sp>
        <p:nvSpPr>
          <p:cNvPr id="6" name="Footer Placeholder 5"/>
          <p:cNvSpPr>
            <a:spLocks noGrp="1"/>
          </p:cNvSpPr>
          <p:nvPr>
            <p:ph type="ftr" sz="quarter" idx="11"/>
          </p:nvPr>
        </p:nvSpPr>
        <p:spPr>
          <a:xfrm>
            <a:off x="4165600" y="6492876"/>
            <a:ext cx="3860800" cy="365125"/>
          </a:xfrm>
        </p:spPr>
        <p:txBody>
          <a:bodyPr/>
          <a:lstStyle>
            <a:lvl1pPr>
              <a:defRPr>
                <a:solidFill>
                  <a:schemeClr val="tx1">
                    <a:lumMod val="50000"/>
                    <a:lumOff val="50000"/>
                  </a:schemeClr>
                </a:solidFill>
                <a:latin typeface="Helvetica" pitchFamily="34" charset="0"/>
              </a:defRPr>
            </a:lvl1pPr>
          </a:lstStyle>
          <a:p>
            <a:r>
              <a:rPr lang="en-US">
                <a:solidFill>
                  <a:prstClr val="black">
                    <a:lumMod val="50000"/>
                    <a:lumOff val="50000"/>
                  </a:prstClr>
                </a:solidFill>
              </a:rPr>
              <a:t>DSRIP 101</a:t>
            </a:r>
            <a:endParaRPr lang="en-US" dirty="0">
              <a:solidFill>
                <a:prstClr val="black">
                  <a:lumMod val="50000"/>
                  <a:lumOff val="50000"/>
                </a:prstClr>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30229" y="6197601"/>
            <a:ext cx="1360171" cy="647700"/>
          </a:xfrm>
          <a:prstGeom prst="rect">
            <a:avLst/>
          </a:prstGeom>
        </p:spPr>
      </p:pic>
      <p:sp>
        <p:nvSpPr>
          <p:cNvPr id="7" name="Slide Number Placeholder 6"/>
          <p:cNvSpPr>
            <a:spLocks noGrp="1"/>
          </p:cNvSpPr>
          <p:nvPr>
            <p:ph type="sldNum" sz="quarter" idx="12"/>
          </p:nvPr>
        </p:nvSpPr>
        <p:spPr>
          <a:xfrm>
            <a:off x="9347200" y="6492876"/>
            <a:ext cx="2844800" cy="365125"/>
          </a:xfrm>
        </p:spPr>
        <p:txBody>
          <a:bodyPr/>
          <a:lstStyle>
            <a:lvl1pPr>
              <a:defRPr>
                <a:solidFill>
                  <a:schemeClr val="tx1">
                    <a:lumMod val="50000"/>
                    <a:lumOff val="50000"/>
                  </a:schemeClr>
                </a:solidFill>
                <a:latin typeface="Helvetica" pitchFamily="34" charset="0"/>
              </a:defRPr>
            </a:lvl1pPr>
          </a:lstStyle>
          <a:p>
            <a:fld id="{4FAB73BC-B049-4115-A692-8D63A059BFB8}"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04225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5/15/2017</a:t>
            </a:r>
          </a:p>
        </p:txBody>
      </p:sp>
      <p:sp>
        <p:nvSpPr>
          <p:cNvPr id="3" name="Footer Placeholder 2"/>
          <p:cNvSpPr>
            <a:spLocks noGrp="1"/>
          </p:cNvSpPr>
          <p:nvPr>
            <p:ph type="ftr" sz="quarter" idx="11"/>
          </p:nvPr>
        </p:nvSpPr>
        <p:spPr/>
        <p:txBody>
          <a:bodyPr/>
          <a:lstStyle/>
          <a:p>
            <a:r>
              <a:rPr lang="en-US">
                <a:solidFill>
                  <a:prstClr val="black">
                    <a:tint val="75000"/>
                  </a:prstClr>
                </a:solidFill>
              </a:rPr>
              <a:t>DSRIP 101</a:t>
            </a: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7437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4490EFB-2887-4C5A-9BA9-BDF1544686B4}"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28263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3365CF-19CA-46A3-9A80-0F6A457790B9}" type="datetimeFigureOut">
              <a:rPr lang="en-US" smtClean="0"/>
              <a:t>6/21/2018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81386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3365CF-19CA-46A3-9A80-0F6A457790B9}" type="datetimeFigureOut">
              <a:rPr lang="en-US" smtClean="0"/>
              <a:t>6/21/2018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348653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365CF-19CA-46A3-9A80-0F6A457790B9}" type="datetimeFigureOut">
              <a:rPr lang="en-US" smtClean="0"/>
              <a:t>6/21/2018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240826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365CF-19CA-46A3-9A80-0F6A457790B9}"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400487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365CF-19CA-46A3-9A80-0F6A457790B9}"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197345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994A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365CF-19CA-46A3-9A80-0F6A457790B9}" type="datetimeFigureOut">
              <a:rPr lang="en-US" smtClean="0"/>
              <a:t>6/21/2018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54850-47D5-4D8B-AD27-0D7F76F85D3D}" type="slidenum">
              <a:rPr lang="en-US" smtClean="0"/>
              <a:t>‹#›</a:t>
            </a:fld>
            <a:endParaRPr lang="en-US"/>
          </a:p>
        </p:txBody>
      </p:sp>
    </p:spTree>
    <p:extLst>
      <p:ext uri="{BB962C8B-B14F-4D97-AF65-F5344CB8AC3E}">
        <p14:creationId xmlns:p14="http://schemas.microsoft.com/office/powerpoint/2010/main" val="412898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994A9"/>
        </a:solidFill>
        <a:effectLst/>
      </p:bgPr>
    </p:bg>
    <p:spTree>
      <p:nvGrpSpPr>
        <p:cNvPr id="1" name=""/>
        <p:cNvGrpSpPr/>
        <p:nvPr/>
      </p:nvGrpSpPr>
      <p:grpSpPr>
        <a:xfrm>
          <a:off x="0" y="0"/>
          <a:ext cx="0" cy="0"/>
          <a:chOff x="0" y="0"/>
          <a:chExt cx="0" cy="0"/>
        </a:xfrm>
      </p:grpSpPr>
      <p:pic>
        <p:nvPicPr>
          <p:cNvPr id="9219"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6296" y="272867"/>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4" y="283983"/>
            <a:ext cx="7631217"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09600" y="1325651"/>
            <a:ext cx="109728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4165600" y="6380789"/>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277467327"/>
      </p:ext>
    </p:extLst>
  </p:cSld>
  <p:clrMap bg1="lt1" tx1="dk1" bg2="lt2" tx2="dk2" accent1="accent1" accent2="accent2" accent3="accent3" accent4="accent4" accent5="accent5" accent6="accent6" hlink="hlink" folHlink="folHlink"/>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994A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59200" y="5791200"/>
            <a:ext cx="4572000" cy="831532"/>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374153"/>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xStyles>
    <p:titleStyle>
      <a:lvl1pPr algn="ctr" defTabSz="914400" rtl="0" eaLnBrk="1" latinLnBrk="0" hangingPunct="1">
        <a:spcBef>
          <a:spcPct val="0"/>
        </a:spcBef>
        <a:buNone/>
        <a:defRPr sz="4400" b="1"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rot="10800000">
            <a:off x="0" y="6781799"/>
            <a:ext cx="12192000" cy="76200"/>
          </a:xfrm>
          <a:prstGeom prst="rect">
            <a:avLst/>
          </a:prstGeom>
          <a:solidFill>
            <a:srgbClr val="56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userDrawn="1"/>
        </p:nvSpPr>
        <p:spPr>
          <a:xfrm rot="10800000">
            <a:off x="0" y="6547481"/>
            <a:ext cx="12192000" cy="234318"/>
          </a:xfrm>
          <a:prstGeom prst="rect">
            <a:avLst/>
          </a:prstGeom>
          <a:solidFill>
            <a:srgbClr val="17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477001"/>
            <a:ext cx="2844800" cy="365125"/>
          </a:xfrm>
          <a:prstGeom prst="rect">
            <a:avLst/>
          </a:prstGeom>
        </p:spPr>
        <p:txBody>
          <a:bodyPr vert="horz" lIns="91440" tIns="45720" rIns="91440" bIns="45720" rtlCol="0" anchor="ctr"/>
          <a:lstStyle>
            <a:lvl1pPr algn="l">
              <a:defRPr sz="1200">
                <a:solidFill>
                  <a:schemeClr val="bg1"/>
                </a:solidFill>
              </a:defRPr>
            </a:lvl1pPr>
          </a:lstStyle>
          <a:p>
            <a:fld id="{8CFEC8CE-3E0F-41F2-8D6D-8E60E5C1BB6C}" type="datetimeFigureOut">
              <a:rPr lang="en-US" smtClean="0">
                <a:solidFill>
                  <a:prstClr val="white"/>
                </a:solidFill>
              </a:rPr>
              <a:pPr/>
              <a:t>6/21/2018</a:t>
            </a:fld>
            <a:endParaRPr lang="en-US">
              <a:solidFill>
                <a:prstClr val="white"/>
              </a:solidFill>
            </a:endParaRPr>
          </a:p>
        </p:txBody>
      </p:sp>
      <p:sp>
        <p:nvSpPr>
          <p:cNvPr id="5" name="Footer Placeholder 4"/>
          <p:cNvSpPr>
            <a:spLocks noGrp="1"/>
          </p:cNvSpPr>
          <p:nvPr>
            <p:ph type="ftr" sz="quarter" idx="3"/>
          </p:nvPr>
        </p:nvSpPr>
        <p:spPr>
          <a:xfrm>
            <a:off x="4165600" y="6477001"/>
            <a:ext cx="3860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7" name="Rectangle 6"/>
          <p:cNvSpPr/>
          <p:nvPr userDrawn="1"/>
        </p:nvSpPr>
        <p:spPr>
          <a:xfrm>
            <a:off x="0" y="0"/>
            <a:ext cx="12192000" cy="152400"/>
          </a:xfrm>
          <a:prstGeom prst="rect">
            <a:avLst/>
          </a:prstGeom>
          <a:solidFill>
            <a:srgbClr val="56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userDrawn="1"/>
        </p:nvSpPr>
        <p:spPr>
          <a:xfrm>
            <a:off x="0" y="146684"/>
            <a:ext cx="12192000" cy="158116"/>
          </a:xfrm>
          <a:prstGeom prst="rect">
            <a:avLst/>
          </a:prstGeom>
          <a:solidFill>
            <a:srgbClr val="17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4140745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179FB7"/>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565E6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65E6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65E68"/>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565E68"/>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565E6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2316142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 y="274639"/>
            <a:ext cx="12192003" cy="661533"/>
          </a:xfrm>
          <a:prstGeom prst="rect">
            <a:avLst/>
          </a:prstGeom>
          <a:noFill/>
        </p:spPr>
        <p:txBody>
          <a:bodyPr vert="horz" lIns="68580" tIns="34290" rIns="68580" bIns="34290" rtlCol="0" anchor="ctr">
            <a:normAutofit/>
          </a:bodyPr>
          <a:lstStyle/>
          <a:p>
            <a:r>
              <a:rPr lang="en-US" dirty="0"/>
              <a:t>Click to edit Master title style</a:t>
            </a:r>
          </a:p>
        </p:txBody>
      </p:sp>
      <p:sp>
        <p:nvSpPr>
          <p:cNvPr id="3" name="Text Placeholder 2"/>
          <p:cNvSpPr>
            <a:spLocks noGrp="1"/>
          </p:cNvSpPr>
          <p:nvPr>
            <p:ph type="body" idx="1"/>
          </p:nvPr>
        </p:nvSpPr>
        <p:spPr>
          <a:xfrm>
            <a:off x="609600" y="1262748"/>
            <a:ext cx="10972800" cy="4525963"/>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2515" y="6029371"/>
            <a:ext cx="28448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457189"/>
            <a:r>
              <a:rPr lang="en-US">
                <a:solidFill>
                  <a:prstClr val="black">
                    <a:tint val="75000"/>
                  </a:prstClr>
                </a:solidFill>
              </a:rPr>
              <a:t>5/15/2017</a:t>
            </a:r>
          </a:p>
        </p:txBody>
      </p:sp>
      <p:sp>
        <p:nvSpPr>
          <p:cNvPr id="5" name="Footer Placeholder 4"/>
          <p:cNvSpPr>
            <a:spLocks noGrp="1"/>
          </p:cNvSpPr>
          <p:nvPr>
            <p:ph type="ftr" sz="quarter" idx="3"/>
          </p:nvPr>
        </p:nvSpPr>
        <p:spPr>
          <a:xfrm>
            <a:off x="4285343" y="6029371"/>
            <a:ext cx="3860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457189"/>
            <a:r>
              <a:rPr lang="en-US">
                <a:solidFill>
                  <a:prstClr val="black">
                    <a:tint val="75000"/>
                  </a:prstClr>
                </a:solidFill>
              </a:rPr>
              <a:t>DSRIP 101</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6026156"/>
            <a:ext cx="28448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457189"/>
            <a:fld id="{4FAB73BC-B049-4115-A692-8D63A059BFB8}" type="slidenum">
              <a:rPr lang="en-US" smtClean="0">
                <a:solidFill>
                  <a:prstClr val="black">
                    <a:tint val="75000"/>
                  </a:prstClr>
                </a:solidFill>
              </a:rPr>
              <a:pPr defTabSz="457189"/>
              <a:t>‹#›</a:t>
            </a:fld>
            <a:endParaRPr lang="en-US">
              <a:solidFill>
                <a:prstClr val="black">
                  <a:tint val="75000"/>
                </a:prstClr>
              </a:solidFill>
            </a:endParaRPr>
          </a:p>
        </p:txBody>
      </p:sp>
    </p:spTree>
    <p:extLst>
      <p:ext uri="{BB962C8B-B14F-4D97-AF65-F5344CB8AC3E}">
        <p14:creationId xmlns:p14="http://schemas.microsoft.com/office/powerpoint/2010/main" val="149694144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hf hdr="0"/>
  <p:txStyles>
    <p:titleStyle>
      <a:lvl1pPr algn="ctr" defTabSz="914377" rtl="0" eaLnBrk="1" latinLnBrk="0" hangingPunct="1">
        <a:spcBef>
          <a:spcPct val="0"/>
        </a:spcBef>
        <a:buNone/>
        <a:defRPr sz="4400" b="1" kern="1200">
          <a:solidFill>
            <a:srgbClr val="99CCFF"/>
          </a:solidFill>
          <a:latin typeface="Helvetica" pitchFamily="34" charset="0"/>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Helvetica" pitchFamily="34" charset="0"/>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Helvetica" pitchFamily="34" charset="0"/>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Helvetica" pitchFamily="34" charset="0"/>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Helvetica" pitchFamily="34" charset="0"/>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Helvetica"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hyperlink" Target="http://www.suffolkcare.org/communit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lyndsey.clark@stonybrookmedicine.edu" TargetMode="External"/><Relationship Id="rId2" Type="http://schemas.openxmlformats.org/officeDocument/2006/relationships/notesSlide" Target="../notesSlides/notesSlide17.xml"/><Relationship Id="rId1" Type="http://schemas.openxmlformats.org/officeDocument/2006/relationships/slideLayout" Target="../slideLayouts/slideLayout30.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hyperlink" Target="mailto:stephanie.burke5@stonybrookmedicine.edu" TargetMode="External"/><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hyperlink" Target="mailto:stephanie.burke5@stonybrookmedicine.edu" TargetMode="External"/><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1.png"/><Relationship Id="rId2" Type="http://schemas.openxmlformats.org/officeDocument/2006/relationships/diagramData" Target="../diagrams/data2.xml"/><Relationship Id="rId1" Type="http://schemas.openxmlformats.org/officeDocument/2006/relationships/slideLayout" Target="../slideLayouts/slideLayout4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2.png"/><Relationship Id="rId2" Type="http://schemas.openxmlformats.org/officeDocument/2006/relationships/diagramData" Target="../diagrams/data4.xml"/><Relationship Id="rId1" Type="http://schemas.openxmlformats.org/officeDocument/2006/relationships/slideLayout" Target="../slideLayouts/slideLayout4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kfeerick@nshc.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600" dirty="0" smtClean="0">
                <a:solidFill>
                  <a:schemeClr val="bg1"/>
                </a:solidFill>
                <a:latin typeface="Gotham" panose="02000604030000020004" pitchFamily="50" charset="0"/>
              </a:rPr>
              <a:t>June 13, 2018</a:t>
            </a:r>
            <a:endParaRPr lang="en-US" sz="3600" dirty="0">
              <a:solidFill>
                <a:schemeClr val="bg1"/>
              </a:solidFill>
              <a:latin typeface="Gotham" panose="02000604030000020004" pitchFamily="50"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2344" y="647534"/>
            <a:ext cx="7247311" cy="2689432"/>
          </a:xfrm>
          <a:prstGeom prst="rect">
            <a:avLst/>
          </a:prstGeom>
        </p:spPr>
      </p:pic>
      <p:sp>
        <p:nvSpPr>
          <p:cNvPr id="8" name="Subtitle 2"/>
          <p:cNvSpPr txBox="1">
            <a:spLocks/>
          </p:cNvSpPr>
          <p:nvPr/>
        </p:nvSpPr>
        <p:spPr>
          <a:xfrm>
            <a:off x="4381006" y="5257800"/>
            <a:ext cx="4086101" cy="743197"/>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3600" dirty="0" err="1" smtClean="0">
                <a:solidFill>
                  <a:schemeClr val="bg1"/>
                </a:solidFill>
                <a:latin typeface="Gotham" panose="02000604030000020004" pitchFamily="50" charset="0"/>
              </a:rPr>
              <a:t>Wifi</a:t>
            </a:r>
            <a:r>
              <a:rPr lang="en-US" sz="3600" dirty="0" smtClean="0">
                <a:solidFill>
                  <a:schemeClr val="bg1"/>
                </a:solidFill>
                <a:latin typeface="Gotham" panose="02000604030000020004" pitchFamily="50" charset="0"/>
              </a:rPr>
              <a:t>: </a:t>
            </a:r>
            <a:r>
              <a:rPr lang="en-US" sz="3600" dirty="0">
                <a:solidFill>
                  <a:schemeClr val="bg1"/>
                </a:solidFill>
                <a:latin typeface="Gotham" panose="02000604030000020004" pitchFamily="50" charset="0"/>
              </a:rPr>
              <a:t>1393Conference</a:t>
            </a:r>
            <a:r>
              <a:rPr lang="en-US" sz="3600" dirty="0" smtClean="0">
                <a:solidFill>
                  <a:schemeClr val="bg1"/>
                </a:solidFill>
                <a:latin typeface="Gotham" panose="02000604030000020004" pitchFamily="50" charset="0"/>
              </a:rPr>
              <a:t/>
            </a:r>
            <a:br>
              <a:rPr lang="en-US" sz="3600" dirty="0" smtClean="0">
                <a:solidFill>
                  <a:schemeClr val="bg1"/>
                </a:solidFill>
                <a:latin typeface="Gotham" panose="02000604030000020004" pitchFamily="50" charset="0"/>
              </a:rPr>
            </a:br>
            <a:r>
              <a:rPr lang="en-US" sz="3600" dirty="0" smtClean="0">
                <a:solidFill>
                  <a:schemeClr val="bg1"/>
                </a:solidFill>
                <a:latin typeface="Gotham" panose="02000604030000020004" pitchFamily="50" charset="0"/>
              </a:rPr>
              <a:t>Password: kayla1393</a:t>
            </a:r>
            <a:endParaRPr lang="en-US" sz="3600" dirty="0">
              <a:solidFill>
                <a:schemeClr val="bg1"/>
              </a:solidFill>
              <a:latin typeface="Gotham" panose="02000604030000020004" pitchFamily="50" charset="0"/>
            </a:endParaRPr>
          </a:p>
        </p:txBody>
      </p:sp>
    </p:spTree>
    <p:extLst>
      <p:ext uri="{BB962C8B-B14F-4D97-AF65-F5344CB8AC3E}">
        <p14:creationId xmlns:p14="http://schemas.microsoft.com/office/powerpoint/2010/main" val="2606794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201" y="292108"/>
            <a:ext cx="8229600" cy="1143000"/>
          </a:xfrm>
        </p:spPr>
        <p:txBody>
          <a:bodyPr>
            <a:normAutofit/>
          </a:bodyPr>
          <a:lstStyle/>
          <a:p>
            <a:r>
              <a:rPr lang="en-US" dirty="0" smtClean="0"/>
              <a:t>Steering Committee Members</a:t>
            </a:r>
            <a:endParaRPr lang="en-US" dirty="0"/>
          </a:p>
        </p:txBody>
      </p:sp>
      <p:sp>
        <p:nvSpPr>
          <p:cNvPr id="3" name="Content Placeholder 2"/>
          <p:cNvSpPr>
            <a:spLocks noGrp="1"/>
          </p:cNvSpPr>
          <p:nvPr>
            <p:ph idx="1"/>
          </p:nvPr>
        </p:nvSpPr>
        <p:spPr>
          <a:xfrm>
            <a:off x="2150859" y="1226748"/>
            <a:ext cx="7988565" cy="4525963"/>
          </a:xfrm>
        </p:spPr>
        <p:txBody>
          <a:bodyPr>
            <a:normAutofit/>
          </a:bodyPr>
          <a:lstStyle/>
          <a:p>
            <a:pPr marL="0" indent="0" algn="ctr">
              <a:buNone/>
            </a:pPr>
            <a:r>
              <a:rPr lang="en-US" sz="2800" dirty="0"/>
              <a:t>Health &amp; Welfare Council of Long Island</a:t>
            </a:r>
          </a:p>
          <a:p>
            <a:pPr marL="0" indent="0" algn="ctr">
              <a:buNone/>
            </a:pPr>
            <a:r>
              <a:rPr lang="en-US" sz="2800" dirty="0"/>
              <a:t>CARECEN-NY</a:t>
            </a:r>
          </a:p>
          <a:p>
            <a:pPr marL="0" indent="0" algn="ctr">
              <a:buNone/>
            </a:pPr>
            <a:r>
              <a:rPr lang="en-US" sz="2800" dirty="0"/>
              <a:t>Child Care Council of Nassau</a:t>
            </a:r>
          </a:p>
          <a:p>
            <a:pPr marL="0" indent="0" algn="ctr">
              <a:buNone/>
            </a:pPr>
            <a:r>
              <a:rPr lang="en-US" sz="2800" dirty="0"/>
              <a:t>Choice for All</a:t>
            </a:r>
          </a:p>
          <a:p>
            <a:pPr marL="0" indent="0" algn="ctr">
              <a:buNone/>
            </a:pPr>
            <a:r>
              <a:rPr lang="en-US" sz="2800" dirty="0"/>
              <a:t>LI Against Domestic Violence</a:t>
            </a:r>
          </a:p>
          <a:p>
            <a:pPr marL="0" indent="0" algn="ctr">
              <a:buNone/>
            </a:pPr>
            <a:r>
              <a:rPr lang="en-US" sz="2800" dirty="0"/>
              <a:t>LI Coalition for the Homeless</a:t>
            </a:r>
          </a:p>
        </p:txBody>
      </p:sp>
      <p:pic>
        <p:nvPicPr>
          <p:cNvPr id="1028" name="Picture 4" descr="Image result for health and welfare council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0072" y="4335558"/>
            <a:ext cx="195072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ild Care Council of Nass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2759" y="4609656"/>
            <a:ext cx="2457450" cy="6710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p:cNvPicPr>
            <a:picLocks noChangeAspect="1" noChangeArrowheads="1"/>
          </p:cNvPicPr>
          <p:nvPr/>
        </p:nvPicPr>
        <p:blipFill rotWithShape="1">
          <a:blip r:embed="rId5">
            <a:extLst>
              <a:ext uri="{28A0092B-C50C-407E-A947-70E740481C1C}">
                <a14:useLocalDpi xmlns:a14="http://schemas.microsoft.com/office/drawing/2010/main" val="0"/>
              </a:ext>
            </a:extLst>
          </a:blip>
          <a:srcRect l="16667" t="27361" r="14286" b="25972"/>
          <a:stretch/>
        </p:blipFill>
        <p:spPr bwMode="auto">
          <a:xfrm>
            <a:off x="4561787" y="5193137"/>
            <a:ext cx="2389725" cy="115366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static.wixstatic.com/media/94db79_5ffe32d667934f83a1cfe64f7a353b3b~mv2.png/v1/fill/w_388,h_176,al_c,usm_0.66_1.00_0.01/94db79_5ffe32d667934f83a1cfe64f7a353b3b~mv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5204" y="5301259"/>
            <a:ext cx="2066583" cy="93741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static.wixstatic.com/media/da7f85_0295b7bac90c4617be9af2f868d775d7.png/v1/fill/w_958,h_191,al_c,lg_1/da7f85_0295b7bac90c4617be9af2f868d775d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3835" y="5554431"/>
            <a:ext cx="2981869" cy="5945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a:stretch>
            <a:fillRect/>
          </a:stretch>
        </p:blipFill>
        <p:spPr>
          <a:xfrm>
            <a:off x="4101579" y="4589504"/>
            <a:ext cx="3647085" cy="682022"/>
          </a:xfrm>
          <a:prstGeom prst="rect">
            <a:avLst/>
          </a:prstGeom>
        </p:spPr>
      </p:pic>
    </p:spTree>
    <p:extLst>
      <p:ext uri="{BB962C8B-B14F-4D97-AF65-F5344CB8AC3E}">
        <p14:creationId xmlns:p14="http://schemas.microsoft.com/office/powerpoint/2010/main" val="1340572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2108"/>
            <a:ext cx="8229600" cy="1143000"/>
          </a:xfrm>
        </p:spPr>
        <p:txBody>
          <a:bodyPr>
            <a:normAutofit/>
          </a:bodyPr>
          <a:lstStyle/>
          <a:p>
            <a:r>
              <a:rPr lang="en-US" dirty="0" smtClean="0"/>
              <a:t>HEALI Members</a:t>
            </a:r>
            <a:endParaRPr lang="en-US" dirty="0"/>
          </a:p>
        </p:txBody>
      </p:sp>
      <p:sp>
        <p:nvSpPr>
          <p:cNvPr id="3" name="Content Placeholder 2"/>
          <p:cNvSpPr>
            <a:spLocks noGrp="1"/>
          </p:cNvSpPr>
          <p:nvPr>
            <p:ph idx="1"/>
          </p:nvPr>
        </p:nvSpPr>
        <p:spPr>
          <a:xfrm>
            <a:off x="2222236" y="1600201"/>
            <a:ext cx="7988565" cy="3000497"/>
          </a:xfrm>
        </p:spPr>
        <p:txBody>
          <a:bodyPr>
            <a:normAutofit fontScale="92500" lnSpcReduction="20000"/>
          </a:bodyPr>
          <a:lstStyle/>
          <a:p>
            <a:r>
              <a:rPr lang="en-US" dirty="0" smtClean="0"/>
              <a:t>70 Long Island CBOs (Alliance)</a:t>
            </a:r>
          </a:p>
          <a:p>
            <a:r>
              <a:rPr lang="en-US" dirty="0" smtClean="0"/>
              <a:t>46 Long Island CBOs (Consortium)</a:t>
            </a:r>
            <a:endParaRPr lang="en-US" dirty="0"/>
          </a:p>
          <a:p>
            <a:pPr marL="400050" lvl="1" indent="0">
              <a:buNone/>
            </a:pPr>
            <a:r>
              <a:rPr lang="en-US" dirty="0" smtClean="0"/>
              <a:t>– 501(c)3 </a:t>
            </a:r>
            <a:endParaRPr lang="en-US" dirty="0"/>
          </a:p>
          <a:p>
            <a:pPr marL="400050" lvl="1" indent="0">
              <a:buNone/>
            </a:pPr>
            <a:r>
              <a:rPr lang="en-US" dirty="0" smtClean="0"/>
              <a:t>– Non-Medicaid </a:t>
            </a:r>
            <a:r>
              <a:rPr lang="en-US" dirty="0"/>
              <a:t>billing</a:t>
            </a:r>
          </a:p>
          <a:p>
            <a:pPr marL="400050" lvl="1" indent="0">
              <a:buNone/>
            </a:pPr>
            <a:r>
              <a:rPr lang="en-US" dirty="0" smtClean="0"/>
              <a:t>– Annual </a:t>
            </a:r>
            <a:r>
              <a:rPr lang="en-US" dirty="0"/>
              <a:t>operating budgets ≤ $5 million </a:t>
            </a:r>
          </a:p>
          <a:p>
            <a:pPr marL="400050" lvl="1" indent="0">
              <a:buNone/>
            </a:pPr>
            <a:r>
              <a:rPr lang="en-US" dirty="0" smtClean="0"/>
              <a:t>– Experience </a:t>
            </a:r>
            <a:r>
              <a:rPr lang="en-US" dirty="0"/>
              <a:t>providing community-based services that address SDH</a:t>
            </a:r>
          </a:p>
          <a:p>
            <a:pPr lvl="1" algn="ctr"/>
            <a:endParaRPr lang="en-US" dirty="0" smtClean="0"/>
          </a:p>
          <a:p>
            <a:pPr algn="ctr"/>
            <a:endParaRPr lang="en-US" sz="2800" dirty="0"/>
          </a:p>
        </p:txBody>
      </p:sp>
    </p:spTree>
    <p:extLst>
      <p:ext uri="{BB962C8B-B14F-4D97-AF65-F5344CB8AC3E}">
        <p14:creationId xmlns:p14="http://schemas.microsoft.com/office/powerpoint/2010/main" val="99189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2108"/>
            <a:ext cx="8229600" cy="1143000"/>
          </a:xfrm>
        </p:spPr>
        <p:txBody>
          <a:bodyPr>
            <a:normAutofit/>
          </a:bodyPr>
          <a:lstStyle/>
          <a:p>
            <a:r>
              <a:rPr lang="en-US" dirty="0" smtClean="0"/>
              <a:t>Geographic Diversity</a:t>
            </a:r>
            <a:endParaRPr lang="en-US" dirty="0"/>
          </a:p>
        </p:txBody>
      </p:sp>
      <p:sp>
        <p:nvSpPr>
          <p:cNvPr id="3" name="Content Placeholder 2"/>
          <p:cNvSpPr>
            <a:spLocks noGrp="1"/>
          </p:cNvSpPr>
          <p:nvPr>
            <p:ph idx="1"/>
          </p:nvPr>
        </p:nvSpPr>
        <p:spPr>
          <a:xfrm>
            <a:off x="2248739" y="1219201"/>
            <a:ext cx="7988565" cy="3000497"/>
          </a:xfrm>
        </p:spPr>
        <p:txBody>
          <a:bodyPr>
            <a:normAutofit/>
          </a:bodyPr>
          <a:lstStyle/>
          <a:p>
            <a:pPr lvl="1" algn="ctr"/>
            <a:endParaRPr lang="en-US" dirty="0" smtClean="0"/>
          </a:p>
          <a:p>
            <a:pPr algn="ctr"/>
            <a:endParaRPr lang="en-US" sz="2800" dirty="0"/>
          </a:p>
        </p:txBody>
      </p:sp>
      <p:pic>
        <p:nvPicPr>
          <p:cNvPr id="9" name="Picture 8"/>
          <p:cNvPicPr>
            <a:picLocks noChangeAspect="1"/>
          </p:cNvPicPr>
          <p:nvPr/>
        </p:nvPicPr>
        <p:blipFill>
          <a:blip r:embed="rId3"/>
          <a:stretch>
            <a:fillRect/>
          </a:stretch>
        </p:blipFill>
        <p:spPr>
          <a:xfrm>
            <a:off x="1839014" y="1559641"/>
            <a:ext cx="8513973" cy="3352042"/>
          </a:xfrm>
          <a:prstGeom prst="rect">
            <a:avLst/>
          </a:prstGeom>
        </p:spPr>
      </p:pic>
      <p:sp>
        <p:nvSpPr>
          <p:cNvPr id="4" name="TextBox 3"/>
          <p:cNvSpPr txBox="1"/>
          <p:nvPr/>
        </p:nvSpPr>
        <p:spPr>
          <a:xfrm>
            <a:off x="2462311" y="5036216"/>
            <a:ext cx="7561418" cy="523220"/>
          </a:xfrm>
          <a:prstGeom prst="rect">
            <a:avLst/>
          </a:prstGeom>
          <a:noFill/>
        </p:spPr>
        <p:txBody>
          <a:bodyPr wrap="square" rtlCol="0">
            <a:spAutoFit/>
          </a:bodyPr>
          <a:lstStyle/>
          <a:p>
            <a:r>
              <a:rPr lang="en-US" sz="2800" dirty="0">
                <a:solidFill>
                  <a:prstClr val="black"/>
                </a:solidFill>
              </a:rPr>
              <a:t>HEALI serves clients from Elmont to Montauk</a:t>
            </a:r>
          </a:p>
        </p:txBody>
      </p:sp>
    </p:spTree>
    <p:extLst>
      <p:ext uri="{BB962C8B-B14F-4D97-AF65-F5344CB8AC3E}">
        <p14:creationId xmlns:p14="http://schemas.microsoft.com/office/powerpoint/2010/main" val="3141827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2108"/>
            <a:ext cx="8229600" cy="1143000"/>
          </a:xfrm>
        </p:spPr>
        <p:txBody>
          <a:bodyPr>
            <a:normAutofit/>
          </a:bodyPr>
          <a:lstStyle/>
          <a:p>
            <a:r>
              <a:rPr lang="en-US" dirty="0" smtClean="0"/>
              <a:t>Wide Range of Service Areas</a:t>
            </a:r>
            <a:endParaRPr lang="en-US" dirty="0"/>
          </a:p>
        </p:txBody>
      </p:sp>
      <p:graphicFrame>
        <p:nvGraphicFramePr>
          <p:cNvPr id="8" name="Chart 7"/>
          <p:cNvGraphicFramePr/>
          <p:nvPr>
            <p:extLst/>
          </p:nvPr>
        </p:nvGraphicFramePr>
        <p:xfrm>
          <a:off x="2133600" y="1421856"/>
          <a:ext cx="80772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1328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49166"/>
            <a:ext cx="8229600" cy="1143000"/>
          </a:xfrm>
        </p:spPr>
        <p:txBody>
          <a:bodyPr>
            <a:normAutofit/>
          </a:bodyPr>
          <a:lstStyle/>
          <a:p>
            <a:r>
              <a:rPr lang="en-US" dirty="0" smtClean="0"/>
              <a:t>Populations Served</a:t>
            </a:r>
            <a:endParaRPr lang="en-US" dirty="0"/>
          </a:p>
        </p:txBody>
      </p:sp>
      <p:sp>
        <p:nvSpPr>
          <p:cNvPr id="5" name="Rectangle 4"/>
          <p:cNvSpPr/>
          <p:nvPr/>
        </p:nvSpPr>
        <p:spPr>
          <a:xfrm>
            <a:off x="2290970" y="1600201"/>
            <a:ext cx="3200400" cy="4524315"/>
          </a:xfrm>
          <a:prstGeom prst="rect">
            <a:avLst/>
          </a:prstGeom>
        </p:spPr>
        <p:txBody>
          <a:bodyPr wrap="square">
            <a:spAutoFit/>
          </a:bodyPr>
          <a:lstStyle/>
          <a:p>
            <a:pPr marL="342900" indent="-342900">
              <a:buFont typeface="Arial" panose="020B0604020202020204" pitchFamily="34" charset="0"/>
              <a:buChar char="•"/>
            </a:pPr>
            <a:r>
              <a:rPr lang="en-US" sz="2400" dirty="0">
                <a:solidFill>
                  <a:prstClr val="black"/>
                </a:solidFill>
              </a:rPr>
              <a:t>Hispanics</a:t>
            </a:r>
          </a:p>
          <a:p>
            <a:pPr marL="342900" indent="-342900">
              <a:buFont typeface="Arial" panose="020B0604020202020204" pitchFamily="34" charset="0"/>
              <a:buChar char="•"/>
            </a:pPr>
            <a:r>
              <a:rPr lang="en-US" sz="2400" dirty="0">
                <a:solidFill>
                  <a:prstClr val="black"/>
                </a:solidFill>
              </a:rPr>
              <a:t>Haitians</a:t>
            </a:r>
          </a:p>
          <a:p>
            <a:pPr marL="342900" indent="-342900">
              <a:buFont typeface="Arial" panose="020B0604020202020204" pitchFamily="34" charset="0"/>
              <a:buChar char="•"/>
            </a:pPr>
            <a:r>
              <a:rPr lang="en-US" sz="2400" dirty="0">
                <a:solidFill>
                  <a:prstClr val="black"/>
                </a:solidFill>
              </a:rPr>
              <a:t>Immigrants</a:t>
            </a:r>
          </a:p>
          <a:p>
            <a:pPr marL="342900" indent="-342900">
              <a:buFont typeface="Arial" panose="020B0604020202020204" pitchFamily="34" charset="0"/>
              <a:buChar char="•"/>
            </a:pPr>
            <a:r>
              <a:rPr lang="en-US" sz="2400" dirty="0">
                <a:solidFill>
                  <a:prstClr val="black"/>
                </a:solidFill>
              </a:rPr>
              <a:t>Undocumented</a:t>
            </a:r>
          </a:p>
          <a:p>
            <a:pPr marL="342900" indent="-342900">
              <a:buFont typeface="Arial" panose="020B0604020202020204" pitchFamily="34" charset="0"/>
              <a:buChar char="•"/>
            </a:pPr>
            <a:r>
              <a:rPr lang="en-US" sz="2400" dirty="0">
                <a:solidFill>
                  <a:prstClr val="black"/>
                </a:solidFill>
              </a:rPr>
              <a:t>Youth/At risk youth</a:t>
            </a:r>
          </a:p>
          <a:p>
            <a:pPr marL="342900" indent="-342900">
              <a:buFont typeface="Arial" panose="020B0604020202020204" pitchFamily="34" charset="0"/>
              <a:buChar char="•"/>
            </a:pPr>
            <a:r>
              <a:rPr lang="en-US" sz="2400" dirty="0">
                <a:solidFill>
                  <a:prstClr val="black"/>
                </a:solidFill>
              </a:rPr>
              <a:t>Children</a:t>
            </a:r>
          </a:p>
          <a:p>
            <a:pPr marL="342900" indent="-342900">
              <a:buFont typeface="Arial" panose="020B0604020202020204" pitchFamily="34" charset="0"/>
              <a:buChar char="•"/>
            </a:pPr>
            <a:r>
              <a:rPr lang="en-US" sz="2400" dirty="0">
                <a:solidFill>
                  <a:prstClr val="black"/>
                </a:solidFill>
              </a:rPr>
              <a:t>Families</a:t>
            </a:r>
          </a:p>
          <a:p>
            <a:pPr marL="342900" indent="-342900">
              <a:buFont typeface="Arial" panose="020B0604020202020204" pitchFamily="34" charset="0"/>
              <a:buChar char="•"/>
            </a:pPr>
            <a:r>
              <a:rPr lang="en-US" sz="2400" dirty="0">
                <a:solidFill>
                  <a:prstClr val="black"/>
                </a:solidFill>
              </a:rPr>
              <a:t>Child Care Providers</a:t>
            </a:r>
          </a:p>
          <a:p>
            <a:pPr marL="342900" indent="-342900">
              <a:buFont typeface="Arial" panose="020B0604020202020204" pitchFamily="34" charset="0"/>
              <a:buChar char="•"/>
            </a:pPr>
            <a:r>
              <a:rPr lang="en-US" sz="2400" dirty="0">
                <a:solidFill>
                  <a:prstClr val="black"/>
                </a:solidFill>
              </a:rPr>
              <a:t>Underemployed</a:t>
            </a:r>
          </a:p>
          <a:p>
            <a:pPr marL="342900" indent="-342900">
              <a:buFont typeface="Arial" panose="020B0604020202020204" pitchFamily="34" charset="0"/>
              <a:buChar char="•"/>
            </a:pPr>
            <a:r>
              <a:rPr lang="en-US" sz="2400" dirty="0">
                <a:solidFill>
                  <a:prstClr val="black"/>
                </a:solidFill>
              </a:rPr>
              <a:t>Low income citizens</a:t>
            </a:r>
          </a:p>
          <a:p>
            <a:endParaRPr lang="en-US" sz="2400" dirty="0">
              <a:solidFill>
                <a:prstClr val="black"/>
              </a:solidFill>
            </a:endParaRPr>
          </a:p>
          <a:p>
            <a:endParaRPr lang="en-US" sz="2400" dirty="0">
              <a:solidFill>
                <a:prstClr val="black"/>
              </a:solidFill>
            </a:endParaRPr>
          </a:p>
        </p:txBody>
      </p:sp>
      <p:sp>
        <p:nvSpPr>
          <p:cNvPr id="6" name="Rectangle 5"/>
          <p:cNvSpPr/>
          <p:nvPr/>
        </p:nvSpPr>
        <p:spPr>
          <a:xfrm>
            <a:off x="5867400" y="1492167"/>
            <a:ext cx="4572000" cy="4524315"/>
          </a:xfrm>
          <a:prstGeom prst="rect">
            <a:avLst/>
          </a:prstGeom>
        </p:spPr>
        <p:txBody>
          <a:bodyPr>
            <a:spAutoFit/>
          </a:bodyPr>
          <a:lstStyle/>
          <a:p>
            <a:pPr marL="285750" indent="-285750">
              <a:buFont typeface="Arial" panose="020B0604020202020204" pitchFamily="34" charset="0"/>
              <a:buChar char="•"/>
            </a:pPr>
            <a:r>
              <a:rPr lang="en-US" sz="2400" dirty="0">
                <a:solidFill>
                  <a:prstClr val="black"/>
                </a:solidFill>
              </a:rPr>
              <a:t>Health care providers</a:t>
            </a:r>
          </a:p>
          <a:p>
            <a:pPr marL="285750" indent="-285750">
              <a:buFont typeface="Arial" panose="020B0604020202020204" pitchFamily="34" charset="0"/>
              <a:buChar char="•"/>
            </a:pPr>
            <a:r>
              <a:rPr lang="en-US" sz="2400" dirty="0">
                <a:solidFill>
                  <a:prstClr val="black"/>
                </a:solidFill>
              </a:rPr>
              <a:t>Senior Citizens</a:t>
            </a:r>
          </a:p>
          <a:p>
            <a:pPr marL="285750" indent="-285750">
              <a:buFont typeface="Arial" panose="020B0604020202020204" pitchFamily="34" charset="0"/>
              <a:buChar char="•"/>
            </a:pPr>
            <a:r>
              <a:rPr lang="en-US" sz="2400" dirty="0">
                <a:solidFill>
                  <a:prstClr val="black"/>
                </a:solidFill>
              </a:rPr>
              <a:t>Homeless/Formerly homeless</a:t>
            </a:r>
          </a:p>
          <a:p>
            <a:pPr marL="285750" indent="-285750">
              <a:buFont typeface="Arial" panose="020B0604020202020204" pitchFamily="34" charset="0"/>
              <a:buChar char="•"/>
            </a:pPr>
            <a:r>
              <a:rPr lang="en-US" sz="2400" dirty="0">
                <a:solidFill>
                  <a:prstClr val="black"/>
                </a:solidFill>
              </a:rPr>
              <a:t>Active and illicit drug users</a:t>
            </a:r>
          </a:p>
          <a:p>
            <a:pPr marL="285750" indent="-285750">
              <a:buFont typeface="Arial" panose="020B0604020202020204" pitchFamily="34" charset="0"/>
              <a:buChar char="•"/>
            </a:pPr>
            <a:r>
              <a:rPr lang="en-US" sz="2400" dirty="0">
                <a:solidFill>
                  <a:prstClr val="black"/>
                </a:solidFill>
              </a:rPr>
              <a:t>LGBTQ</a:t>
            </a:r>
          </a:p>
          <a:p>
            <a:pPr marL="285750" indent="-285750">
              <a:buFont typeface="Arial" panose="020B0604020202020204" pitchFamily="34" charset="0"/>
              <a:buChar char="•"/>
            </a:pPr>
            <a:r>
              <a:rPr lang="en-US" sz="2400" dirty="0">
                <a:solidFill>
                  <a:prstClr val="black"/>
                </a:solidFill>
              </a:rPr>
              <a:t>People with Disabilities</a:t>
            </a:r>
          </a:p>
          <a:p>
            <a:pPr marL="285750" indent="-285750">
              <a:buFont typeface="Arial" panose="020B0604020202020204" pitchFamily="34" charset="0"/>
              <a:buChar char="•"/>
            </a:pPr>
            <a:r>
              <a:rPr lang="en-US" sz="2400" dirty="0">
                <a:solidFill>
                  <a:prstClr val="black"/>
                </a:solidFill>
              </a:rPr>
              <a:t>People with chronic illness</a:t>
            </a:r>
          </a:p>
          <a:p>
            <a:pPr marL="285750" indent="-285750">
              <a:buFont typeface="Arial" panose="020B0604020202020204" pitchFamily="34" charset="0"/>
              <a:buChar char="•"/>
            </a:pPr>
            <a:r>
              <a:rPr lang="en-US" sz="2400" dirty="0">
                <a:solidFill>
                  <a:prstClr val="black"/>
                </a:solidFill>
              </a:rPr>
              <a:t>People living with HIV/AIDS</a:t>
            </a:r>
          </a:p>
          <a:p>
            <a:pPr marL="285750" indent="-285750">
              <a:buFont typeface="Arial" panose="020B0604020202020204" pitchFamily="34" charset="0"/>
              <a:buChar char="•"/>
            </a:pPr>
            <a:r>
              <a:rPr lang="en-US" sz="2400" dirty="0">
                <a:solidFill>
                  <a:prstClr val="black"/>
                </a:solidFill>
              </a:rPr>
              <a:t>Formally incarcerated individuals</a:t>
            </a:r>
          </a:p>
          <a:p>
            <a:pPr marL="285750" indent="-285750">
              <a:buFont typeface="Arial" panose="020B0604020202020204" pitchFamily="34" charset="0"/>
              <a:buChar char="•"/>
            </a:pPr>
            <a:r>
              <a:rPr lang="en-US" sz="2400" dirty="0">
                <a:solidFill>
                  <a:prstClr val="black"/>
                </a:solidFill>
              </a:rPr>
              <a:t>Survivors of domestic violence, sex workers, women impacted by trauma</a:t>
            </a:r>
          </a:p>
        </p:txBody>
      </p:sp>
    </p:spTree>
    <p:extLst>
      <p:ext uri="{BB962C8B-B14F-4D97-AF65-F5344CB8AC3E}">
        <p14:creationId xmlns:p14="http://schemas.microsoft.com/office/powerpoint/2010/main" val="631737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219" y="76200"/>
            <a:ext cx="8229600" cy="1143000"/>
          </a:xfrm>
        </p:spPr>
        <p:txBody>
          <a:bodyPr>
            <a:normAutofit/>
          </a:bodyPr>
          <a:lstStyle/>
          <a:p>
            <a:r>
              <a:rPr lang="en-US" dirty="0" smtClean="0"/>
              <a:t>Work To Date</a:t>
            </a:r>
            <a:endParaRPr lang="en-US" dirty="0"/>
          </a:p>
        </p:txBody>
      </p:sp>
      <p:sp>
        <p:nvSpPr>
          <p:cNvPr id="3" name="Content Placeholder 2"/>
          <p:cNvSpPr>
            <a:spLocks noGrp="1"/>
          </p:cNvSpPr>
          <p:nvPr>
            <p:ph idx="1"/>
          </p:nvPr>
        </p:nvSpPr>
        <p:spPr>
          <a:xfrm>
            <a:off x="1828800" y="1229139"/>
            <a:ext cx="4724400" cy="4449762"/>
          </a:xfrm>
        </p:spPr>
        <p:txBody>
          <a:bodyPr>
            <a:noAutofit/>
          </a:bodyPr>
          <a:lstStyle/>
          <a:p>
            <a:r>
              <a:rPr lang="en-US" sz="2800" dirty="0"/>
              <a:t>Health Equity Summit</a:t>
            </a:r>
          </a:p>
          <a:p>
            <a:r>
              <a:rPr lang="en-US" sz="2800" dirty="0"/>
              <a:t>Collaborative CBO Brainstorming Session</a:t>
            </a:r>
          </a:p>
          <a:p>
            <a:r>
              <a:rPr lang="en-US" sz="2800" dirty="0"/>
              <a:t>70 CBOs engaged</a:t>
            </a:r>
          </a:p>
          <a:p>
            <a:r>
              <a:rPr lang="en-US" sz="2800" dirty="0"/>
              <a:t>Convened steering committee representing multiple SDH</a:t>
            </a:r>
          </a:p>
          <a:p>
            <a:r>
              <a:rPr lang="en-US" sz="2800" dirty="0"/>
              <a:t>Engaged PPS &amp; MCOs in robust dialogue about this work and the potential for authentic partnerships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6051" y="3719064"/>
            <a:ext cx="3575768" cy="23798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6051" y="1219201"/>
            <a:ext cx="3575768" cy="2380223"/>
          </a:xfrm>
          <a:prstGeom prst="rect">
            <a:avLst/>
          </a:prstGeom>
        </p:spPr>
      </p:pic>
    </p:spTree>
    <p:extLst>
      <p:ext uri="{BB962C8B-B14F-4D97-AF65-F5344CB8AC3E}">
        <p14:creationId xmlns:p14="http://schemas.microsoft.com/office/powerpoint/2010/main" val="551526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437" y="457200"/>
            <a:ext cx="8229600" cy="1143000"/>
          </a:xfrm>
        </p:spPr>
        <p:txBody>
          <a:bodyPr>
            <a:noAutofit/>
          </a:bodyPr>
          <a:lstStyle/>
          <a:p>
            <a:r>
              <a:rPr lang="en-US" sz="3600" dirty="0"/>
              <a:t>HEALI members asked to rate importance of (1-5 Likert Scale)</a:t>
            </a:r>
          </a:p>
        </p:txBody>
      </p:sp>
      <p:sp>
        <p:nvSpPr>
          <p:cNvPr id="5" name="Rectangle 4"/>
          <p:cNvSpPr/>
          <p:nvPr/>
        </p:nvSpPr>
        <p:spPr>
          <a:xfrm>
            <a:off x="1828800" y="1295401"/>
            <a:ext cx="8610600" cy="5447645"/>
          </a:xfrm>
          <a:prstGeom prst="rect">
            <a:avLst/>
          </a:prstGeom>
        </p:spPr>
        <p:txBody>
          <a:bodyPr wrap="square">
            <a:spAutoFit/>
          </a:bodyPr>
          <a:lstStyle/>
          <a:p>
            <a:endParaRPr lang="en-US" sz="2000" b="1" dirty="0">
              <a:solidFill>
                <a:prstClr val="black"/>
              </a:solidFill>
            </a:endParaRPr>
          </a:p>
          <a:p>
            <a:r>
              <a:rPr lang="en-US" sz="2400" dirty="0">
                <a:solidFill>
                  <a:prstClr val="black"/>
                </a:solidFill>
              </a:rPr>
              <a:t>A centralized database of services provided by HEALI partners: </a:t>
            </a:r>
            <a:r>
              <a:rPr lang="en-US" sz="2400" b="1" dirty="0">
                <a:solidFill>
                  <a:prstClr val="black"/>
                </a:solidFill>
              </a:rPr>
              <a:t>4.33</a:t>
            </a:r>
          </a:p>
          <a:p>
            <a:endParaRPr lang="en-US" sz="2400" dirty="0">
              <a:solidFill>
                <a:prstClr val="black"/>
              </a:solidFill>
            </a:endParaRPr>
          </a:p>
          <a:p>
            <a:r>
              <a:rPr lang="en-US" sz="2400" dirty="0">
                <a:solidFill>
                  <a:prstClr val="black"/>
                </a:solidFill>
              </a:rPr>
              <a:t>Clients to be a part of the development process of HEALI: </a:t>
            </a:r>
            <a:r>
              <a:rPr lang="en-US" sz="2400" b="1" dirty="0">
                <a:solidFill>
                  <a:prstClr val="black"/>
                </a:solidFill>
              </a:rPr>
              <a:t>4.33</a:t>
            </a:r>
          </a:p>
          <a:p>
            <a:endParaRPr lang="en-US" sz="2400" dirty="0">
              <a:solidFill>
                <a:prstClr val="black"/>
              </a:solidFill>
            </a:endParaRPr>
          </a:p>
          <a:p>
            <a:r>
              <a:rPr lang="en-US" sz="2400" dirty="0">
                <a:solidFill>
                  <a:prstClr val="black"/>
                </a:solidFill>
              </a:rPr>
              <a:t>A unified system that tracks and refers clients as they move across the social determinants of health: </a:t>
            </a:r>
            <a:r>
              <a:rPr lang="en-US" sz="2400" b="1" dirty="0">
                <a:solidFill>
                  <a:prstClr val="black"/>
                </a:solidFill>
              </a:rPr>
              <a:t>4.18</a:t>
            </a:r>
          </a:p>
          <a:p>
            <a:endParaRPr lang="en-US" sz="2400" dirty="0">
              <a:solidFill>
                <a:prstClr val="black"/>
              </a:solidFill>
            </a:endParaRPr>
          </a:p>
          <a:p>
            <a:r>
              <a:rPr lang="en-US" sz="2400" dirty="0">
                <a:solidFill>
                  <a:prstClr val="black"/>
                </a:solidFill>
              </a:rPr>
              <a:t>HEALI developing a clearing house or hub to coordinate services and to support clients: </a:t>
            </a:r>
            <a:r>
              <a:rPr lang="en-US" sz="2400" b="1" dirty="0">
                <a:solidFill>
                  <a:prstClr val="black"/>
                </a:solidFill>
              </a:rPr>
              <a:t>4.12</a:t>
            </a:r>
          </a:p>
          <a:p>
            <a:endParaRPr lang="en-US" sz="2400" dirty="0">
              <a:solidFill>
                <a:prstClr val="black"/>
              </a:solidFill>
            </a:endParaRPr>
          </a:p>
          <a:p>
            <a:r>
              <a:rPr lang="en-US" sz="2400" dirty="0">
                <a:solidFill>
                  <a:prstClr val="black"/>
                </a:solidFill>
              </a:rPr>
              <a:t>HEALI partners having a standardized screening, intake, and referral process to serve clients: </a:t>
            </a:r>
            <a:r>
              <a:rPr lang="en-US" sz="2400" b="1" dirty="0">
                <a:solidFill>
                  <a:prstClr val="black"/>
                </a:solidFill>
              </a:rPr>
              <a:t>3.67</a:t>
            </a:r>
          </a:p>
          <a:p>
            <a:endParaRPr lang="en-US" sz="2000" dirty="0">
              <a:solidFill>
                <a:prstClr val="black"/>
              </a:solidFill>
            </a:endParaRPr>
          </a:p>
          <a:p>
            <a:endParaRPr lang="en-US" sz="2000" dirty="0">
              <a:solidFill>
                <a:prstClr val="black"/>
              </a:solidFill>
            </a:endParaRPr>
          </a:p>
        </p:txBody>
      </p:sp>
    </p:spTree>
    <p:extLst>
      <p:ext uri="{BB962C8B-B14F-4D97-AF65-F5344CB8AC3E}">
        <p14:creationId xmlns:p14="http://schemas.microsoft.com/office/powerpoint/2010/main" val="2887733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219" y="76200"/>
            <a:ext cx="8229600" cy="1143000"/>
          </a:xfrm>
        </p:spPr>
        <p:txBody>
          <a:bodyPr>
            <a:normAutofit/>
          </a:bodyPr>
          <a:lstStyle/>
          <a:p>
            <a:r>
              <a:rPr lang="en-US" dirty="0" smtClean="0"/>
              <a:t>Developing Work Groups</a:t>
            </a:r>
            <a:endParaRPr lang="en-US" dirty="0"/>
          </a:p>
        </p:txBody>
      </p:sp>
      <p:sp>
        <p:nvSpPr>
          <p:cNvPr id="3" name="Content Placeholder 2"/>
          <p:cNvSpPr>
            <a:spLocks noGrp="1"/>
          </p:cNvSpPr>
          <p:nvPr>
            <p:ph idx="1"/>
          </p:nvPr>
        </p:nvSpPr>
        <p:spPr>
          <a:xfrm>
            <a:off x="5638800" y="1219201"/>
            <a:ext cx="5164046" cy="4465983"/>
          </a:xfrm>
        </p:spPr>
        <p:txBody>
          <a:bodyPr>
            <a:noAutofit/>
          </a:bodyPr>
          <a:lstStyle/>
          <a:p>
            <a:r>
              <a:rPr lang="en-US" dirty="0"/>
              <a:t>Focused strategic planning to improve Long Island’s service delivery system</a:t>
            </a:r>
          </a:p>
          <a:p>
            <a:r>
              <a:rPr lang="en-US" dirty="0"/>
              <a:t>Informative learning </a:t>
            </a:r>
            <a:r>
              <a:rPr lang="en-US" dirty="0" err="1" smtClean="0"/>
              <a:t>collaboratives</a:t>
            </a:r>
            <a:endParaRPr lang="en-US" dirty="0"/>
          </a:p>
          <a:p>
            <a:r>
              <a:rPr lang="en-US" dirty="0"/>
              <a:t>Educational webinars about VBP</a:t>
            </a:r>
          </a:p>
          <a:p>
            <a:r>
              <a:rPr lang="en-US" dirty="0"/>
              <a:t>Innovative, state-of-the-art </a:t>
            </a:r>
            <a:r>
              <a:rPr lang="en-US" dirty="0" smtClean="0"/>
              <a:t>portal</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197" b="3959"/>
          <a:stretch/>
        </p:blipFill>
        <p:spPr>
          <a:xfrm>
            <a:off x="2062403" y="1039724"/>
            <a:ext cx="3411735" cy="2706421"/>
          </a:xfrm>
          <a:prstGeom prst="rect">
            <a:avLst/>
          </a:prstGeom>
        </p:spPr>
      </p:pic>
      <p:pic>
        <p:nvPicPr>
          <p:cNvPr id="8" name="Picture 7"/>
          <p:cNvPicPr>
            <a:picLocks noChangeAspect="1"/>
          </p:cNvPicPr>
          <p:nvPr/>
        </p:nvPicPr>
        <p:blipFill>
          <a:blip r:embed="rId4"/>
          <a:stretch>
            <a:fillRect/>
          </a:stretch>
        </p:blipFill>
        <p:spPr>
          <a:xfrm>
            <a:off x="2052462" y="3886200"/>
            <a:ext cx="3411736" cy="2514600"/>
          </a:xfrm>
          <a:prstGeom prst="rect">
            <a:avLst/>
          </a:prstGeom>
        </p:spPr>
      </p:pic>
    </p:spTree>
    <p:extLst>
      <p:ext uri="{BB962C8B-B14F-4D97-AF65-F5344CB8AC3E}">
        <p14:creationId xmlns:p14="http://schemas.microsoft.com/office/powerpoint/2010/main" val="1107714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a:t>Emily Rogan</a:t>
            </a:r>
          </a:p>
          <a:p>
            <a:pPr marL="0" indent="0" algn="ctr">
              <a:buNone/>
            </a:pPr>
            <a:r>
              <a:rPr lang="en-US" sz="4000" dirty="0"/>
              <a:t>erogan@hwcli.com</a:t>
            </a:r>
          </a:p>
          <a:p>
            <a:pPr marL="0" indent="0" algn="ctr">
              <a:buNone/>
            </a:pPr>
            <a:r>
              <a:rPr lang="en-US" sz="4000"/>
              <a:t>516-505-4434</a:t>
            </a:r>
            <a:endParaRPr lang="en-US" sz="40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626" t="18401" r="18749" b="20488"/>
          <a:stretch/>
        </p:blipFill>
        <p:spPr>
          <a:xfrm>
            <a:off x="1974574" y="3982705"/>
            <a:ext cx="4104706" cy="215008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1300" y="4012523"/>
            <a:ext cx="3619500" cy="2262103"/>
          </a:xfrm>
          <a:prstGeom prst="rect">
            <a:avLst/>
          </a:prstGeom>
        </p:spPr>
      </p:pic>
    </p:spTree>
    <p:extLst>
      <p:ext uri="{BB962C8B-B14F-4D97-AF65-F5344CB8AC3E}">
        <p14:creationId xmlns:p14="http://schemas.microsoft.com/office/powerpoint/2010/main" val="1859470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1741" y="2562060"/>
            <a:ext cx="3753365" cy="1325563"/>
          </a:xfrm>
        </p:spPr>
        <p:txBody>
          <a:bodyPr>
            <a:normAutofit fontScale="90000"/>
          </a:bodyPr>
          <a:lstStyle/>
          <a:p>
            <a:pPr algn="ctr">
              <a:lnSpc>
                <a:spcPct val="125000"/>
              </a:lnSpc>
            </a:pPr>
            <a:r>
              <a:rPr lang="en-US" sz="5400" dirty="0" smtClean="0">
                <a:solidFill>
                  <a:schemeClr val="bg1"/>
                </a:solidFill>
                <a:latin typeface="Calvert MT" pitchFamily="2" charset="0"/>
              </a:rPr>
              <a:t>Networking &amp; Stretch Break</a:t>
            </a:r>
            <a:endParaRPr lang="en-US" sz="5400" dirty="0">
              <a:solidFill>
                <a:schemeClr val="bg1"/>
              </a:solidFill>
              <a:latin typeface="Calvert MT" pitchFamily="2" charset="0"/>
            </a:endParaRP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16183" y="287620"/>
            <a:ext cx="4637397" cy="587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474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bg1"/>
                </a:solidFill>
                <a:latin typeface="Calvert MT" pitchFamily="2" charset="0"/>
              </a:rPr>
              <a:t>Welcome</a:t>
            </a:r>
            <a:endParaRPr lang="en-US" sz="5400" dirty="0">
              <a:solidFill>
                <a:schemeClr val="bg1"/>
              </a:solidFill>
              <a:latin typeface="Calvert MT" pitchFamily="2" charset="0"/>
            </a:endParaRPr>
          </a:p>
        </p:txBody>
      </p:sp>
      <p:sp>
        <p:nvSpPr>
          <p:cNvPr id="3" name="Content Placeholder 2"/>
          <p:cNvSpPr>
            <a:spLocks noGrp="1"/>
          </p:cNvSpPr>
          <p:nvPr>
            <p:ph idx="1"/>
          </p:nvPr>
        </p:nvSpPr>
        <p:spPr/>
        <p:txBody>
          <a:bodyPr>
            <a:normAutofit/>
          </a:bodyPr>
          <a:lstStyle/>
          <a:p>
            <a:pPr marL="0" indent="0">
              <a:buNone/>
            </a:pPr>
            <a:r>
              <a:rPr lang="en-US" sz="3600" dirty="0" smtClean="0">
                <a:solidFill>
                  <a:schemeClr val="bg1"/>
                </a:solidFill>
                <a:latin typeface="Gotham" panose="02000604030000020004" pitchFamily="50" charset="0"/>
              </a:rPr>
              <a:t>Announcements:</a:t>
            </a:r>
          </a:p>
          <a:p>
            <a:pPr marL="0" indent="0">
              <a:buNone/>
            </a:pPr>
            <a:endParaRPr lang="en-US" sz="3600" dirty="0" smtClean="0">
              <a:solidFill>
                <a:schemeClr val="bg1"/>
              </a:solidFill>
              <a:latin typeface="Gotham" panose="02000604030000020004" pitchFamily="50" charset="0"/>
            </a:endParaRPr>
          </a:p>
          <a:p>
            <a:pPr marL="0" indent="0" algn="ctr">
              <a:buNone/>
            </a:pPr>
            <a:r>
              <a:rPr lang="en-US" sz="5400" dirty="0" smtClean="0">
                <a:solidFill>
                  <a:schemeClr val="bg1"/>
                </a:solidFill>
                <a:latin typeface="Gotham" panose="02000604030000020004" pitchFamily="50" charset="0"/>
              </a:rPr>
              <a:t>LIHC Meeting August 9 is </a:t>
            </a:r>
          </a:p>
          <a:p>
            <a:pPr marL="0" indent="0" algn="ctr">
              <a:buNone/>
            </a:pPr>
            <a:r>
              <a:rPr lang="en-US" sz="5400" dirty="0" smtClean="0">
                <a:solidFill>
                  <a:schemeClr val="bg1"/>
                </a:solidFill>
                <a:latin typeface="Gotham" panose="02000604030000020004" pitchFamily="50" charset="0"/>
              </a:rPr>
              <a:t>CANCELLED</a:t>
            </a:r>
            <a:endParaRPr lang="en-US" sz="5400" dirty="0">
              <a:solidFill>
                <a:schemeClr val="bg1"/>
              </a:solidFill>
              <a:latin typeface="Gotham" panose="02000604030000020004" pitchFamily="50" charset="0"/>
            </a:endParaRPr>
          </a:p>
        </p:txBody>
      </p:sp>
      <p:grpSp>
        <p:nvGrpSpPr>
          <p:cNvPr id="7" name="Group 6"/>
          <p:cNvGrpSpPr/>
          <p:nvPr/>
        </p:nvGrpSpPr>
        <p:grpSpPr>
          <a:xfrm>
            <a:off x="-85106" y="6412159"/>
            <a:ext cx="12362213" cy="493342"/>
            <a:chOff x="-85106" y="6412159"/>
            <a:chExt cx="12362213" cy="493342"/>
          </a:xfrm>
        </p:grpSpPr>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grpSp>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433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bg1"/>
                </a:solidFill>
                <a:latin typeface="Calvert MT" pitchFamily="2" charset="0"/>
              </a:rPr>
              <a:t>Recap</a:t>
            </a:r>
            <a:endParaRPr lang="en-US" sz="5400" dirty="0">
              <a:solidFill>
                <a:schemeClr val="bg1"/>
              </a:solidFill>
              <a:latin typeface="Calvert MT" pitchFamily="2" charset="0"/>
            </a:endParaRPr>
          </a:p>
        </p:txBody>
      </p:sp>
      <p:sp>
        <p:nvSpPr>
          <p:cNvPr id="3" name="Content Placeholder 2"/>
          <p:cNvSpPr>
            <a:spLocks noGrp="1"/>
          </p:cNvSpPr>
          <p:nvPr>
            <p:ph idx="1"/>
          </p:nvPr>
        </p:nvSpPr>
        <p:spPr/>
        <p:txBody>
          <a:bodyPr>
            <a:normAutofit/>
          </a:bodyPr>
          <a:lstStyle/>
          <a:p>
            <a:r>
              <a:rPr lang="en-US" sz="3600" dirty="0" smtClean="0">
                <a:solidFill>
                  <a:schemeClr val="bg1"/>
                </a:solidFill>
                <a:latin typeface="Gotham" panose="02000604030000020004" pitchFamily="50" charset="0"/>
              </a:rPr>
              <a:t>Legislative Briefing with Senator Kemp </a:t>
            </a:r>
            <a:r>
              <a:rPr lang="en-US" sz="3600" dirty="0" err="1" smtClean="0">
                <a:solidFill>
                  <a:schemeClr val="bg1"/>
                </a:solidFill>
                <a:latin typeface="Gotham" panose="02000604030000020004" pitchFamily="50" charset="0"/>
              </a:rPr>
              <a:t>Hannan</a:t>
            </a:r>
            <a:endParaRPr lang="en-US" sz="3600" dirty="0" smtClean="0">
              <a:solidFill>
                <a:schemeClr val="bg1"/>
              </a:solidFill>
              <a:latin typeface="Gotham" panose="02000604030000020004" pitchFamily="50" charset="0"/>
            </a:endParaRPr>
          </a:p>
          <a:p>
            <a:r>
              <a:rPr lang="en-US" sz="3600" dirty="0" smtClean="0">
                <a:solidFill>
                  <a:schemeClr val="bg1"/>
                </a:solidFill>
                <a:latin typeface="Gotham" panose="02000604030000020004" pitchFamily="50" charset="0"/>
              </a:rPr>
              <a:t>Walk Bike Nassau</a:t>
            </a:r>
            <a:endParaRPr lang="en-US" sz="3600" dirty="0">
              <a:solidFill>
                <a:schemeClr val="bg1"/>
              </a:solidFill>
              <a:latin typeface="Gotham" panose="02000604030000020004" pitchFamily="50" charset="0"/>
            </a:endParaRP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505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49300" y="762000"/>
            <a:ext cx="4914900" cy="2215991"/>
          </a:xfrm>
          <a:prstGeom prst="rect">
            <a:avLst/>
          </a:prstGeom>
          <a:noFill/>
        </p:spPr>
        <p:txBody>
          <a:bodyPr wrap="square" rtlCol="0">
            <a:spAutoFit/>
          </a:bodyPr>
          <a:lstStyle/>
          <a:p>
            <a:pPr algn="ctr"/>
            <a:r>
              <a:rPr lang="en-US" sz="4000" dirty="0" smtClean="0">
                <a:solidFill>
                  <a:schemeClr val="bg1"/>
                </a:solidFill>
                <a:latin typeface="Gotham" panose="02000604030000020004" pitchFamily="50" charset="0"/>
              </a:rPr>
              <a:t>Walk </a:t>
            </a:r>
            <a:r>
              <a:rPr lang="en-US" sz="4000" dirty="0">
                <a:solidFill>
                  <a:schemeClr val="bg1"/>
                </a:solidFill>
                <a:latin typeface="Gotham" panose="02000604030000020004" pitchFamily="50" charset="0"/>
              </a:rPr>
              <a:t>Bike </a:t>
            </a:r>
            <a:r>
              <a:rPr lang="en-US" sz="4000" dirty="0" smtClean="0">
                <a:solidFill>
                  <a:schemeClr val="bg1"/>
                </a:solidFill>
                <a:latin typeface="Gotham" panose="02000604030000020004" pitchFamily="50" charset="0"/>
              </a:rPr>
              <a:t>Nassau</a:t>
            </a:r>
          </a:p>
          <a:p>
            <a:pPr algn="ctr"/>
            <a:endParaRPr lang="en-US" sz="4000" dirty="0">
              <a:solidFill>
                <a:schemeClr val="bg1"/>
              </a:solidFill>
              <a:latin typeface="Gotham" panose="02000604030000020004" pitchFamily="50" charset="0"/>
            </a:endParaRPr>
          </a:p>
          <a:p>
            <a:pPr algn="ctr"/>
            <a:r>
              <a:rPr lang="en-US" sz="4000" dirty="0" smtClean="0">
                <a:solidFill>
                  <a:schemeClr val="bg1"/>
                </a:solidFill>
                <a:latin typeface="Gotham" panose="02000604030000020004" pitchFamily="50" charset="0"/>
              </a:rPr>
              <a:t>Drunk Goggles Walk</a:t>
            </a:r>
            <a:endParaRPr lang="en-US" sz="4000" dirty="0">
              <a:solidFill>
                <a:schemeClr val="bg1"/>
              </a:solidFill>
              <a:latin typeface="Gotham" panose="02000604030000020004" pitchFamily="50" charset="0"/>
            </a:endParaRPr>
          </a:p>
          <a:p>
            <a:endParaRPr lang="en-US" dirty="0">
              <a:solidFill>
                <a:schemeClr val="bg1"/>
              </a:solidFill>
              <a:latin typeface="Gotham" panose="02000604030000020004" pitchFamily="50" charset="0"/>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905421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6425"/>
            <a:ext cx="10490200" cy="1349375"/>
          </a:xfrm>
        </p:spPr>
        <p:txBody>
          <a:bodyPr>
            <a:normAutofit fontScale="90000"/>
          </a:bodyPr>
          <a:lstStyle/>
          <a:p>
            <a:r>
              <a:rPr lang="en-US" dirty="0">
                <a:solidFill>
                  <a:schemeClr val="bg1"/>
                </a:solidFill>
                <a:latin typeface="Gotham" panose="02000604030000020004" pitchFamily="50" charset="0"/>
              </a:rPr>
              <a:t>Walk Bike </a:t>
            </a:r>
            <a:r>
              <a:rPr lang="en-US" dirty="0" smtClean="0">
                <a:solidFill>
                  <a:schemeClr val="bg1"/>
                </a:solidFill>
                <a:latin typeface="Gotham" panose="02000604030000020004" pitchFamily="50" charset="0"/>
              </a:rPr>
              <a:t>Nassau- Drunk </a:t>
            </a:r>
            <a:r>
              <a:rPr lang="en-US" dirty="0">
                <a:solidFill>
                  <a:schemeClr val="bg1"/>
                </a:solidFill>
                <a:latin typeface="Gotham" panose="02000604030000020004" pitchFamily="50" charset="0"/>
              </a:rPr>
              <a:t>Goggles Walk</a:t>
            </a:r>
            <a:br>
              <a:rPr lang="en-US" dirty="0">
                <a:solidFill>
                  <a:schemeClr val="bg1"/>
                </a:solidFill>
                <a:latin typeface="Gotham" panose="02000604030000020004" pitchFamily="50" charset="0"/>
              </a:rPr>
            </a:br>
            <a:r>
              <a:rPr lang="en-US" dirty="0">
                <a:solidFill>
                  <a:schemeClr val="bg1"/>
                </a:solidFill>
                <a:latin typeface="Gotham" panose="02000604030000020004" pitchFamily="50" charset="0"/>
              </a:rPr>
              <a:t/>
            </a:r>
            <a:br>
              <a:rPr lang="en-US" dirty="0">
                <a:solidFill>
                  <a:schemeClr val="bg1"/>
                </a:solidFill>
                <a:latin typeface="Gotham" panose="02000604030000020004" pitchFamily="50" charset="0"/>
              </a:rPr>
            </a:b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9371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bg1"/>
                </a:solidFill>
                <a:latin typeface="Calvert MT" pitchFamily="2" charset="0"/>
              </a:rPr>
              <a:t>NYS Prevention Agenda	</a:t>
            </a:r>
            <a:endParaRPr lang="en-US" sz="5400" dirty="0">
              <a:solidFill>
                <a:schemeClr val="bg1"/>
              </a:solidFill>
              <a:latin typeface="Calvert MT" pitchFamily="2" charset="0"/>
            </a:endParaRPr>
          </a:p>
        </p:txBody>
      </p:sp>
      <p:sp>
        <p:nvSpPr>
          <p:cNvPr id="3" name="Content Placeholder 2"/>
          <p:cNvSpPr>
            <a:spLocks noGrp="1"/>
          </p:cNvSpPr>
          <p:nvPr>
            <p:ph idx="1"/>
          </p:nvPr>
        </p:nvSpPr>
        <p:spPr/>
        <p:txBody>
          <a:bodyPr>
            <a:normAutofit/>
          </a:bodyPr>
          <a:lstStyle/>
          <a:p>
            <a:r>
              <a:rPr lang="en-US" sz="3600" dirty="0" smtClean="0">
                <a:solidFill>
                  <a:schemeClr val="bg1"/>
                </a:solidFill>
                <a:latin typeface="Gotham" panose="02000604030000020004" pitchFamily="50" charset="0"/>
              </a:rPr>
              <a:t>Updates</a:t>
            </a:r>
          </a:p>
          <a:p>
            <a:r>
              <a:rPr lang="en-US" sz="3600" dirty="0" smtClean="0">
                <a:solidFill>
                  <a:schemeClr val="bg1"/>
                </a:solidFill>
                <a:latin typeface="Gotham" panose="02000604030000020004" pitchFamily="50" charset="0"/>
              </a:rPr>
              <a:t>Next Steps</a:t>
            </a: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007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524000" y="1106962"/>
            <a:ext cx="9144000" cy="4366977"/>
          </a:xfrm>
          <a:prstGeom prst="rect">
            <a:avLst/>
          </a:prstGeom>
        </p:spPr>
      </p:pic>
      <p:sp>
        <p:nvSpPr>
          <p:cNvPr id="4" name="Title 3"/>
          <p:cNvSpPr>
            <a:spLocks noGrp="1"/>
          </p:cNvSpPr>
          <p:nvPr>
            <p:ph type="ctrTitle"/>
          </p:nvPr>
        </p:nvSpPr>
        <p:spPr>
          <a:xfrm>
            <a:off x="2209799" y="2504209"/>
            <a:ext cx="8458201" cy="504556"/>
          </a:xfrm>
        </p:spPr>
        <p:txBody>
          <a:bodyPr/>
          <a:lstStyle/>
          <a:p>
            <a:pPr algn="l">
              <a:spcBef>
                <a:spcPts val="0"/>
              </a:spcBef>
              <a:spcAft>
                <a:spcPts val="0"/>
              </a:spcAft>
            </a:pP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Suffolk Care Collaborative Announcements</a:t>
            </a:r>
          </a:p>
        </p:txBody>
      </p:sp>
      <p:sp>
        <p:nvSpPr>
          <p:cNvPr id="5" name="Text Placeholder 4"/>
          <p:cNvSpPr>
            <a:spLocks noGrp="1"/>
          </p:cNvSpPr>
          <p:nvPr>
            <p:ph type="subTitle" idx="1"/>
          </p:nvPr>
        </p:nvSpPr>
        <p:spPr>
          <a:xfrm>
            <a:off x="2209800" y="4461468"/>
            <a:ext cx="7805057" cy="1671476"/>
          </a:xfrm>
        </p:spPr>
        <p:txBody>
          <a:bodyPr>
            <a:noAutofit/>
          </a:bodyPr>
          <a:lstStyle/>
          <a:p>
            <a:pPr>
              <a:spcBef>
                <a:spcPts val="432"/>
              </a:spcBef>
              <a:spcAft>
                <a:spcPts val="0"/>
              </a:spcAft>
            </a:pPr>
            <a:r>
              <a:rPr lang="fr-FR" sz="1800" b="1" dirty="0">
                <a:solidFill>
                  <a:srgbClr val="C00000"/>
                </a:solidFill>
              </a:rPr>
              <a:t>Community Engagement Team</a:t>
            </a:r>
          </a:p>
          <a:p>
            <a:pPr>
              <a:spcBef>
                <a:spcPts val="432"/>
              </a:spcBef>
              <a:spcAft>
                <a:spcPts val="0"/>
              </a:spcAft>
            </a:pPr>
            <a:r>
              <a:rPr lang="fr-FR" sz="1800" dirty="0"/>
              <a:t>Sofia Gondal, MA</a:t>
            </a:r>
          </a:p>
          <a:p>
            <a:pPr>
              <a:spcBef>
                <a:spcPts val="432"/>
              </a:spcBef>
              <a:spcAft>
                <a:spcPts val="0"/>
              </a:spcAft>
            </a:pPr>
            <a:r>
              <a:rPr lang="fr-FR" sz="1800" dirty="0"/>
              <a:t>Community Engagement Liaison</a:t>
            </a:r>
          </a:p>
          <a:p>
            <a:r>
              <a:rPr lang="fr-FR" sz="1800" dirty="0"/>
              <a:t>Suffolk Care Collaborative</a:t>
            </a:r>
          </a:p>
          <a:p>
            <a:endParaRPr lang="en-US" sz="1800" b="1" i="1" dirty="0"/>
          </a:p>
          <a:p>
            <a:endParaRPr lang="en-US" sz="1800" dirty="0"/>
          </a:p>
          <a:p>
            <a:endParaRPr lang="en-US" sz="1800" b="1" dirty="0"/>
          </a:p>
          <a:p>
            <a:endParaRPr lang="en-US" sz="1800" b="1" dirty="0"/>
          </a:p>
        </p:txBody>
      </p:sp>
    </p:spTree>
    <p:extLst>
      <p:ext uri="{BB962C8B-B14F-4D97-AF65-F5344CB8AC3E}">
        <p14:creationId xmlns:p14="http://schemas.microsoft.com/office/powerpoint/2010/main" val="4287239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Autofit/>
          </a:bodyPr>
          <a:lstStyle/>
          <a:p>
            <a:r>
              <a:rPr lang="en-US" sz="1800" b="1" dirty="0">
                <a:solidFill>
                  <a:srgbClr val="C00000"/>
                </a:solidFill>
              </a:rPr>
              <a:t>SCC Community Engagement webpage</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655" y="2338822"/>
            <a:ext cx="3118149" cy="2143727"/>
          </a:xfrm>
          <a:prstGeom prst="rect">
            <a:avLst/>
          </a:prstGeom>
        </p:spPr>
      </p:pic>
      <p:sp>
        <p:nvSpPr>
          <p:cNvPr id="21" name="Text Placeholder 1"/>
          <p:cNvSpPr>
            <a:spLocks noGrp="1"/>
          </p:cNvSpPr>
          <p:nvPr>
            <p:ph type="body" sz="quarter" idx="15"/>
          </p:nvPr>
        </p:nvSpPr>
        <p:spPr>
          <a:xfrm>
            <a:off x="1720413" y="1974791"/>
            <a:ext cx="5319805" cy="2983047"/>
          </a:xfrm>
        </p:spPr>
        <p:txBody>
          <a:bodyPr>
            <a:noAutofit/>
          </a:bodyPr>
          <a:lstStyle/>
          <a:p>
            <a:pPr marL="0" indent="0">
              <a:spcAft>
                <a:spcPts val="600"/>
              </a:spcAft>
              <a:buNone/>
            </a:pPr>
            <a:r>
              <a:rPr lang="en-US" sz="2000" b="1" dirty="0"/>
              <a:t>SCC Community Engagement Webpage:</a:t>
            </a:r>
          </a:p>
          <a:p>
            <a:pPr marL="0" indent="0">
              <a:spcAft>
                <a:spcPts val="600"/>
              </a:spcAft>
              <a:buNone/>
            </a:pPr>
            <a:r>
              <a:rPr lang="en-US" sz="2000" b="1" dirty="0">
                <a:hlinkClick r:id="rId4"/>
              </a:rPr>
              <a:t>www.suffolkcare.org/community</a:t>
            </a:r>
            <a:r>
              <a:rPr lang="en-US" sz="2000" b="1" dirty="0"/>
              <a:t> </a:t>
            </a:r>
          </a:p>
          <a:p>
            <a:pPr marL="457200" indent="-457200">
              <a:spcAft>
                <a:spcPts val="600"/>
              </a:spcAft>
              <a:buFont typeface="Arial" panose="020B0604020202020204" pitchFamily="34" charset="0"/>
              <a:buChar char="•"/>
            </a:pPr>
            <a:r>
              <a:rPr lang="en-US" sz="2000" dirty="0"/>
              <a:t>Health Education Materials</a:t>
            </a:r>
          </a:p>
          <a:p>
            <a:pPr marL="457200" indent="-457200">
              <a:spcAft>
                <a:spcPts val="600"/>
              </a:spcAft>
              <a:buFont typeface="Arial" panose="020B0604020202020204" pitchFamily="34" charset="0"/>
              <a:buChar char="•"/>
            </a:pPr>
            <a:r>
              <a:rPr lang="en-US" sz="2000" dirty="0"/>
              <a:t>LIHC Community Calendar</a:t>
            </a:r>
          </a:p>
          <a:p>
            <a:pPr marL="457200" indent="-457200">
              <a:spcAft>
                <a:spcPts val="600"/>
              </a:spcAft>
              <a:buFont typeface="Arial" panose="020B0604020202020204" pitchFamily="34" charset="0"/>
              <a:buChar char="•"/>
            </a:pPr>
            <a:r>
              <a:rPr lang="en-US" sz="2000" dirty="0"/>
              <a:t>Bulletin Board</a:t>
            </a:r>
          </a:p>
          <a:p>
            <a:pPr marL="457200" indent="-457200">
              <a:spcAft>
                <a:spcPts val="600"/>
              </a:spcAft>
              <a:buFont typeface="Arial" panose="020B0604020202020204" pitchFamily="34" charset="0"/>
              <a:buChar char="•"/>
            </a:pPr>
            <a:r>
              <a:rPr lang="en-US" sz="2000" dirty="0"/>
              <a:t>Health Resources</a:t>
            </a:r>
          </a:p>
          <a:p>
            <a:pPr marL="457200" indent="-457200">
              <a:spcAft>
                <a:spcPts val="600"/>
              </a:spcAft>
              <a:buFont typeface="Arial" panose="020B0604020202020204" pitchFamily="34" charset="0"/>
              <a:buChar char="•"/>
            </a:pPr>
            <a:r>
              <a:rPr lang="en-US" sz="2000" dirty="0"/>
              <a:t>HITE Resource Directory</a:t>
            </a:r>
          </a:p>
        </p:txBody>
      </p:sp>
    </p:spTree>
    <p:extLst>
      <p:ext uri="{BB962C8B-B14F-4D97-AF65-F5344CB8AC3E}">
        <p14:creationId xmlns:p14="http://schemas.microsoft.com/office/powerpoint/2010/main" val="1171220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Autofit/>
          </a:bodyPr>
          <a:lstStyle/>
          <a:p>
            <a:r>
              <a:rPr lang="en-US" sz="1800" b="1" dirty="0">
                <a:solidFill>
                  <a:srgbClr val="C00000"/>
                </a:solidFill>
              </a:rPr>
              <a:t>Your care, everywhere brochure </a:t>
            </a:r>
          </a:p>
        </p:txBody>
      </p:sp>
      <p:sp>
        <p:nvSpPr>
          <p:cNvPr id="6" name="Text Placeholder 1"/>
          <p:cNvSpPr>
            <a:spLocks noGrp="1"/>
          </p:cNvSpPr>
          <p:nvPr>
            <p:ph type="body" sz="quarter" idx="15"/>
          </p:nvPr>
        </p:nvSpPr>
        <p:spPr>
          <a:xfrm>
            <a:off x="1797050" y="1371489"/>
            <a:ext cx="6900284" cy="4748073"/>
          </a:xfrm>
        </p:spPr>
        <p:txBody>
          <a:bodyPr>
            <a:noAutofit/>
          </a:bodyPr>
          <a:lstStyle/>
          <a:p>
            <a:pPr marL="0" indent="0" algn="ctr">
              <a:spcBef>
                <a:spcPts val="0"/>
              </a:spcBef>
              <a:spcAft>
                <a:spcPts val="0"/>
              </a:spcAft>
              <a:buNone/>
            </a:pPr>
            <a:endParaRPr lang="en-US" sz="900" dirty="0"/>
          </a:p>
          <a:p>
            <a:pPr>
              <a:spcBef>
                <a:spcPts val="0"/>
              </a:spcBef>
              <a:spcAft>
                <a:spcPts val="0"/>
              </a:spcAft>
            </a:pPr>
            <a:r>
              <a:rPr lang="en-US" sz="1800" dirty="0"/>
              <a:t>Brochures are available to educate the community about Regional Health Information Organizations (RHIOs) and how to complete the RHIO Client Consent Process.</a:t>
            </a:r>
          </a:p>
          <a:p>
            <a:pPr marL="0" indent="0">
              <a:spcBef>
                <a:spcPts val="0"/>
              </a:spcBef>
              <a:spcAft>
                <a:spcPts val="0"/>
              </a:spcAft>
              <a:buNone/>
            </a:pPr>
            <a:endParaRPr lang="en-US" sz="1800" dirty="0"/>
          </a:p>
          <a:p>
            <a:pPr>
              <a:spcBef>
                <a:spcPts val="0"/>
              </a:spcBef>
              <a:spcAft>
                <a:spcPts val="0"/>
              </a:spcAft>
            </a:pPr>
            <a:r>
              <a:rPr lang="en-US" sz="1800" dirty="0"/>
              <a:t>Created in collaboration with the SCC Cultural Competency and Health Literacy IT Subgroup and partners.</a:t>
            </a:r>
          </a:p>
          <a:p>
            <a:pPr>
              <a:spcBef>
                <a:spcPts val="0"/>
              </a:spcBef>
              <a:spcAft>
                <a:spcPts val="0"/>
              </a:spcAft>
            </a:pPr>
            <a:endParaRPr lang="en-US" sz="1800" dirty="0"/>
          </a:p>
          <a:p>
            <a:pPr>
              <a:spcBef>
                <a:spcPts val="0"/>
              </a:spcBef>
              <a:spcAft>
                <a:spcPts val="0"/>
              </a:spcAft>
            </a:pPr>
            <a:r>
              <a:rPr lang="en-US" sz="1800" dirty="0"/>
              <a:t>The brochure was reviewed and endorsed by the SCC Cultural Competency and Health Literacy Advisory Workgroup.</a:t>
            </a:r>
          </a:p>
          <a:p>
            <a:pPr marL="0" indent="0">
              <a:spcBef>
                <a:spcPts val="0"/>
              </a:spcBef>
              <a:spcAft>
                <a:spcPts val="0"/>
              </a:spcAft>
              <a:buNone/>
            </a:pPr>
            <a:endParaRPr lang="en-US" sz="1800" dirty="0"/>
          </a:p>
          <a:p>
            <a:pPr marL="0" indent="0" algn="ctr">
              <a:spcBef>
                <a:spcPts val="0"/>
              </a:spcBef>
              <a:spcAft>
                <a:spcPts val="0"/>
              </a:spcAft>
              <a:buNone/>
            </a:pPr>
            <a:r>
              <a:rPr lang="en-US" sz="1800" dirty="0"/>
              <a:t>To receive the brochure via email or for any questions, </a:t>
            </a:r>
          </a:p>
          <a:p>
            <a:pPr marL="0" indent="0" algn="ctr">
              <a:spcBef>
                <a:spcPts val="0"/>
              </a:spcBef>
              <a:spcAft>
                <a:spcPts val="0"/>
              </a:spcAft>
              <a:buNone/>
            </a:pPr>
            <a:r>
              <a:rPr lang="en-US" sz="1800" dirty="0"/>
              <a:t>please contact:</a:t>
            </a:r>
          </a:p>
          <a:p>
            <a:pPr marL="0" indent="0" algn="ctr">
              <a:spcBef>
                <a:spcPts val="0"/>
              </a:spcBef>
              <a:spcAft>
                <a:spcPts val="0"/>
              </a:spcAft>
              <a:buNone/>
            </a:pPr>
            <a:r>
              <a:rPr lang="en-US" sz="1800" b="1" dirty="0">
                <a:solidFill>
                  <a:srgbClr val="FF0000"/>
                </a:solidFill>
              </a:rPr>
              <a:t>Lyndsey Clark, MS </a:t>
            </a:r>
          </a:p>
          <a:p>
            <a:pPr marL="0" indent="0" algn="ctr">
              <a:spcBef>
                <a:spcPts val="0"/>
              </a:spcBef>
              <a:spcAft>
                <a:spcPts val="0"/>
              </a:spcAft>
              <a:buNone/>
            </a:pPr>
            <a:r>
              <a:rPr lang="en-US" sz="1800" dirty="0"/>
              <a:t>Community Engagement Liaison</a:t>
            </a:r>
          </a:p>
          <a:p>
            <a:pPr marL="0" indent="0" algn="ctr">
              <a:spcBef>
                <a:spcPts val="0"/>
              </a:spcBef>
              <a:spcAft>
                <a:spcPts val="0"/>
              </a:spcAft>
              <a:buNone/>
            </a:pPr>
            <a:r>
              <a:rPr lang="en-US" sz="1800" dirty="0"/>
              <a:t>631-638-1779</a:t>
            </a:r>
          </a:p>
          <a:p>
            <a:pPr marL="0" indent="0" algn="ctr">
              <a:spcBef>
                <a:spcPts val="0"/>
              </a:spcBef>
              <a:spcAft>
                <a:spcPts val="0"/>
              </a:spcAft>
              <a:buNone/>
            </a:pPr>
            <a:r>
              <a:rPr lang="en-US" sz="1800" dirty="0">
                <a:hlinkClick r:id="rId3"/>
              </a:rPr>
              <a:t>lyndsey.clark@stonybrookmedicine.edu</a:t>
            </a:r>
            <a:r>
              <a:rPr lang="en-US" sz="1800" dirty="0"/>
              <a:t> </a:t>
            </a:r>
          </a:p>
        </p:txBody>
      </p:sp>
      <p:pic>
        <p:nvPicPr>
          <p:cNvPr id="2" name="Picture 1"/>
          <p:cNvPicPr>
            <a:picLocks noChangeAspect="1"/>
          </p:cNvPicPr>
          <p:nvPr/>
        </p:nvPicPr>
        <p:blipFill>
          <a:blip r:embed="rId4"/>
          <a:stretch>
            <a:fillRect/>
          </a:stretch>
        </p:blipFill>
        <p:spPr>
          <a:xfrm>
            <a:off x="8697334" y="1504141"/>
            <a:ext cx="1697616" cy="4482766"/>
          </a:xfrm>
          <a:prstGeom prst="rect">
            <a:avLst/>
          </a:prstGeom>
        </p:spPr>
      </p:pic>
    </p:spTree>
    <p:extLst>
      <p:ext uri="{BB962C8B-B14F-4D97-AF65-F5344CB8AC3E}">
        <p14:creationId xmlns:p14="http://schemas.microsoft.com/office/powerpoint/2010/main" val="2649469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Autofit/>
          </a:bodyPr>
          <a:lstStyle/>
          <a:p>
            <a:r>
              <a:rPr lang="en-US" sz="1800" b="1" dirty="0">
                <a:solidFill>
                  <a:srgbClr val="C00000"/>
                </a:solidFill>
              </a:rPr>
              <a:t>Project Advisory Committee Meeting</a:t>
            </a:r>
          </a:p>
        </p:txBody>
      </p:sp>
      <p:sp>
        <p:nvSpPr>
          <p:cNvPr id="6" name="Text Placeholder 1"/>
          <p:cNvSpPr>
            <a:spLocks noGrp="1"/>
          </p:cNvSpPr>
          <p:nvPr>
            <p:ph type="body" sz="quarter" idx="15"/>
          </p:nvPr>
        </p:nvSpPr>
        <p:spPr>
          <a:xfrm>
            <a:off x="2564534" y="1430041"/>
            <a:ext cx="7062932" cy="4621377"/>
          </a:xfrm>
        </p:spPr>
        <p:txBody>
          <a:bodyPr>
            <a:noAutofit/>
          </a:bodyPr>
          <a:lstStyle/>
          <a:p>
            <a:pPr marL="0" indent="0" algn="ctr">
              <a:spcBef>
                <a:spcPts val="0"/>
              </a:spcBef>
              <a:spcAft>
                <a:spcPts val="0"/>
              </a:spcAft>
              <a:buNone/>
            </a:pPr>
            <a:endParaRPr lang="en-US" sz="900" dirty="0"/>
          </a:p>
          <a:p>
            <a:pPr marL="0" indent="0" algn="ctr">
              <a:spcBef>
                <a:spcPts val="0"/>
              </a:spcBef>
              <a:spcAft>
                <a:spcPts val="0"/>
              </a:spcAft>
              <a:buNone/>
            </a:pPr>
            <a:r>
              <a:rPr lang="en-US" sz="2000" dirty="0"/>
              <a:t>Quarterly Project Advisory Committee (PAC) Meeting</a:t>
            </a:r>
          </a:p>
          <a:p>
            <a:pPr marL="0" indent="0" algn="ctr">
              <a:spcBef>
                <a:spcPts val="0"/>
              </a:spcBef>
              <a:spcAft>
                <a:spcPts val="0"/>
              </a:spcAft>
              <a:buNone/>
            </a:pPr>
            <a:endParaRPr lang="en-US" sz="2000" dirty="0"/>
          </a:p>
          <a:p>
            <a:pPr marL="0" indent="0" algn="ctr">
              <a:spcBef>
                <a:spcPts val="0"/>
              </a:spcBef>
              <a:spcAft>
                <a:spcPts val="0"/>
              </a:spcAft>
              <a:buNone/>
            </a:pPr>
            <a:endParaRPr lang="en-US" sz="2000" dirty="0"/>
          </a:p>
          <a:p>
            <a:pPr marL="0" indent="0" algn="ctr">
              <a:spcBef>
                <a:spcPts val="0"/>
              </a:spcBef>
              <a:spcAft>
                <a:spcPts val="0"/>
              </a:spcAft>
              <a:buNone/>
            </a:pPr>
            <a:endParaRPr lang="en-US" sz="2000" dirty="0"/>
          </a:p>
          <a:p>
            <a:pPr marL="0" indent="0" algn="ctr">
              <a:spcBef>
                <a:spcPts val="0"/>
              </a:spcBef>
              <a:spcAft>
                <a:spcPts val="0"/>
              </a:spcAft>
              <a:buNone/>
            </a:pPr>
            <a:endParaRPr lang="en-US" sz="2000" dirty="0"/>
          </a:p>
          <a:p>
            <a:pPr marL="0" indent="0" algn="ctr">
              <a:spcBef>
                <a:spcPts val="0"/>
              </a:spcBef>
              <a:spcAft>
                <a:spcPts val="0"/>
              </a:spcAft>
              <a:buNone/>
            </a:pPr>
            <a:endParaRPr lang="en-US" sz="2000" dirty="0"/>
          </a:p>
          <a:p>
            <a:pPr marL="0" indent="0" algn="ctr">
              <a:spcBef>
                <a:spcPts val="0"/>
              </a:spcBef>
              <a:spcAft>
                <a:spcPts val="0"/>
              </a:spcAft>
              <a:buNone/>
            </a:pPr>
            <a:r>
              <a:rPr lang="en-US" sz="2000" dirty="0"/>
              <a:t> </a:t>
            </a:r>
          </a:p>
          <a:p>
            <a:pPr marL="0" indent="0" algn="ctr">
              <a:spcBef>
                <a:spcPts val="0"/>
              </a:spcBef>
              <a:spcAft>
                <a:spcPts val="0"/>
              </a:spcAft>
              <a:buNone/>
            </a:pPr>
            <a:endParaRPr lang="en-US" sz="2000" dirty="0"/>
          </a:p>
          <a:p>
            <a:pPr marL="0" indent="0" algn="ctr">
              <a:spcBef>
                <a:spcPts val="0"/>
              </a:spcBef>
              <a:spcAft>
                <a:spcPts val="0"/>
              </a:spcAft>
              <a:buNone/>
            </a:pPr>
            <a:endParaRPr lang="en-US" sz="2000" dirty="0"/>
          </a:p>
          <a:p>
            <a:pPr marL="0" indent="0" algn="ctr">
              <a:spcBef>
                <a:spcPts val="0"/>
              </a:spcBef>
              <a:spcAft>
                <a:spcPts val="0"/>
              </a:spcAft>
              <a:buNone/>
            </a:pPr>
            <a:endParaRPr lang="en-US" sz="2000" dirty="0"/>
          </a:p>
          <a:p>
            <a:pPr marL="0" indent="0" algn="ctr">
              <a:spcBef>
                <a:spcPts val="0"/>
              </a:spcBef>
              <a:spcAft>
                <a:spcPts val="0"/>
              </a:spcAft>
              <a:buNone/>
            </a:pPr>
            <a:r>
              <a:rPr lang="en-US" sz="1800" dirty="0"/>
              <a:t>To receive the registration email, please contact: </a:t>
            </a:r>
          </a:p>
          <a:p>
            <a:pPr marL="0" indent="0" algn="ctr">
              <a:spcBef>
                <a:spcPts val="0"/>
              </a:spcBef>
              <a:spcAft>
                <a:spcPts val="0"/>
              </a:spcAft>
              <a:buNone/>
            </a:pPr>
            <a:r>
              <a:rPr lang="en-US" sz="1800" b="1" dirty="0">
                <a:solidFill>
                  <a:srgbClr val="FF0000"/>
                </a:solidFill>
              </a:rPr>
              <a:t>Stephanie L. Burke, MS, MHA, CHES </a:t>
            </a:r>
          </a:p>
          <a:p>
            <a:pPr marL="0" indent="0" algn="ctr">
              <a:spcBef>
                <a:spcPts val="0"/>
              </a:spcBef>
              <a:spcAft>
                <a:spcPts val="0"/>
              </a:spcAft>
              <a:buNone/>
            </a:pPr>
            <a:r>
              <a:rPr lang="en-US" sz="1800" dirty="0"/>
              <a:t>Administrative Manager, Community Engagement</a:t>
            </a:r>
          </a:p>
          <a:p>
            <a:pPr marL="0" indent="0" algn="ctr">
              <a:spcBef>
                <a:spcPts val="0"/>
              </a:spcBef>
              <a:spcAft>
                <a:spcPts val="0"/>
              </a:spcAft>
              <a:buNone/>
            </a:pPr>
            <a:r>
              <a:rPr lang="en-US" sz="1800" dirty="0"/>
              <a:t>631-638-1768</a:t>
            </a:r>
          </a:p>
          <a:p>
            <a:pPr marL="0" indent="0" algn="ctr">
              <a:spcBef>
                <a:spcPts val="0"/>
              </a:spcBef>
              <a:spcAft>
                <a:spcPts val="0"/>
              </a:spcAft>
              <a:buNone/>
            </a:pPr>
            <a:r>
              <a:rPr lang="en-US" sz="1800" dirty="0">
                <a:hlinkClick r:id="rId3"/>
              </a:rPr>
              <a:t>stephanie.burke5@stonybrookmedicine.edu</a:t>
            </a:r>
            <a:r>
              <a:rPr lang="en-US" sz="1800" dirty="0"/>
              <a:t> </a:t>
            </a:r>
          </a:p>
        </p:txBody>
      </p:sp>
      <p:graphicFrame>
        <p:nvGraphicFramePr>
          <p:cNvPr id="4" name="Table 3"/>
          <p:cNvGraphicFramePr>
            <a:graphicFrameLocks noGrp="1"/>
          </p:cNvGraphicFramePr>
          <p:nvPr>
            <p:extLst/>
          </p:nvPr>
        </p:nvGraphicFramePr>
        <p:xfrm>
          <a:off x="3904509" y="2283474"/>
          <a:ext cx="4382983" cy="1852109"/>
        </p:xfrm>
        <a:graphic>
          <a:graphicData uri="http://schemas.openxmlformats.org/drawingml/2006/table">
            <a:tbl>
              <a:tblPr firstRow="1" bandRow="1"/>
              <a:tblGrid>
                <a:gridCol w="1057893">
                  <a:extLst>
                    <a:ext uri="{9D8B030D-6E8A-4147-A177-3AD203B41FA5}">
                      <a16:colId xmlns="" xmlns:a16="http://schemas.microsoft.com/office/drawing/2014/main" val="20000"/>
                    </a:ext>
                  </a:extLst>
                </a:gridCol>
                <a:gridCol w="3325090">
                  <a:extLst>
                    <a:ext uri="{9D8B030D-6E8A-4147-A177-3AD203B41FA5}">
                      <a16:colId xmlns="" xmlns:a16="http://schemas.microsoft.com/office/drawing/2014/main" val="20001"/>
                    </a:ext>
                  </a:extLst>
                </a:gridCol>
              </a:tblGrid>
              <a:tr h="370422">
                <a:tc>
                  <a:txBody>
                    <a:bodyPr/>
                    <a:lstStyle/>
                    <a:p>
                      <a:pPr algn="l" fontAlgn="ctr"/>
                      <a:r>
                        <a:rPr lang="en-US" sz="2000" b="0" i="0" u="none" strike="noStrike" dirty="0">
                          <a:solidFill>
                            <a:srgbClr val="000000"/>
                          </a:solidFill>
                          <a:effectLst/>
                          <a:latin typeface="Helvetica" panose="020B0604020202020204" pitchFamily="34" charset="0"/>
                          <a:cs typeface="Helvetica" panose="020B0604020202020204" pitchFamily="34" charset="0"/>
                        </a:rPr>
                        <a:t>Date:</a:t>
                      </a:r>
                    </a:p>
                  </a:txBody>
                  <a:tcPr marL="7620" marR="7620" marT="7620" marB="0" anchor="ctr">
                    <a:lnL>
                      <a:noFill/>
                    </a:lnL>
                    <a:lnR>
                      <a:noFill/>
                    </a:lnR>
                    <a:lnT>
                      <a:noFill/>
                    </a:lnT>
                    <a:lnB>
                      <a:noFill/>
                    </a:lnB>
                  </a:tcPr>
                </a:tc>
                <a:tc>
                  <a:txBody>
                    <a:bodyPr/>
                    <a:lstStyle/>
                    <a:p>
                      <a:pPr algn="ctr" fontAlgn="b"/>
                      <a:r>
                        <a:rPr lang="en-US" sz="2000" b="0" i="0" u="none" strike="noStrike">
                          <a:solidFill>
                            <a:srgbClr val="000000"/>
                          </a:solidFill>
                          <a:effectLst/>
                          <a:latin typeface="Helvetica" panose="020B0604020202020204" pitchFamily="34" charset="0"/>
                          <a:cs typeface="Helvetica" panose="020B0604020202020204" pitchFamily="34" charset="0"/>
                        </a:rPr>
                        <a:t>Tomorrow, June 14, 2018</a:t>
                      </a:r>
                    </a:p>
                  </a:txBody>
                  <a:tcPr marL="7620" marR="7620" marT="7620" marB="0" anchor="b">
                    <a:lnL>
                      <a:noFill/>
                    </a:lnL>
                    <a:lnR>
                      <a:noFill/>
                    </a:lnR>
                    <a:lnT>
                      <a:noFill/>
                    </a:lnT>
                    <a:lnB>
                      <a:noFill/>
                    </a:lnB>
                  </a:tcPr>
                </a:tc>
                <a:extLst>
                  <a:ext uri="{0D108BD9-81ED-4DB2-BD59-A6C34878D82A}">
                    <a16:rowId xmlns="" xmlns:a16="http://schemas.microsoft.com/office/drawing/2014/main" val="10000"/>
                  </a:ext>
                </a:extLst>
              </a:tr>
              <a:tr h="370422">
                <a:tc>
                  <a:txBody>
                    <a:bodyPr/>
                    <a:lstStyle/>
                    <a:p>
                      <a:pPr algn="l" fontAlgn="ctr"/>
                      <a:r>
                        <a:rPr lang="en-US" sz="2000" b="0" i="0" u="none" strike="noStrike" dirty="0">
                          <a:solidFill>
                            <a:srgbClr val="000000"/>
                          </a:solidFill>
                          <a:effectLst/>
                          <a:latin typeface="Helvetica" panose="020B0604020202020204" pitchFamily="34" charset="0"/>
                          <a:cs typeface="Helvetica" panose="020B0604020202020204" pitchFamily="34" charset="0"/>
                        </a:rPr>
                        <a:t>Time:</a:t>
                      </a:r>
                    </a:p>
                  </a:txBody>
                  <a:tcPr marL="7620" marR="7620" marT="7620"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Helvetica" panose="020B0604020202020204" pitchFamily="34" charset="0"/>
                          <a:cs typeface="Helvetica" panose="020B0604020202020204" pitchFamily="34" charset="0"/>
                        </a:rPr>
                        <a:t>8:30 am – 11:30 am</a:t>
                      </a:r>
                    </a:p>
                  </a:txBody>
                  <a:tcPr marL="7620" marR="7620" marT="7620" marB="0" anchor="b">
                    <a:lnL>
                      <a:noFill/>
                    </a:lnL>
                    <a:lnR>
                      <a:noFill/>
                    </a:lnR>
                    <a:lnT>
                      <a:noFill/>
                    </a:lnT>
                    <a:lnB>
                      <a:noFill/>
                    </a:lnB>
                  </a:tcPr>
                </a:tc>
                <a:extLst>
                  <a:ext uri="{0D108BD9-81ED-4DB2-BD59-A6C34878D82A}">
                    <a16:rowId xmlns="" xmlns:a16="http://schemas.microsoft.com/office/drawing/2014/main" val="10001"/>
                  </a:ext>
                </a:extLst>
              </a:tr>
              <a:tr h="1111265">
                <a:tc>
                  <a:txBody>
                    <a:bodyPr/>
                    <a:lstStyle/>
                    <a:p>
                      <a:pPr algn="l" fontAlgn="ctr"/>
                      <a:r>
                        <a:rPr lang="en-US" sz="2000" b="0" i="0" u="none" strike="noStrike" dirty="0">
                          <a:solidFill>
                            <a:srgbClr val="000000"/>
                          </a:solidFill>
                          <a:effectLst/>
                          <a:latin typeface="Helvetica" panose="020B0604020202020204" pitchFamily="34" charset="0"/>
                          <a:cs typeface="Helvetica" panose="020B0604020202020204" pitchFamily="34" charset="0"/>
                        </a:rPr>
                        <a:t>Location:</a:t>
                      </a:r>
                    </a:p>
                  </a:txBody>
                  <a:tcPr marL="7620" marR="7620" marT="7620" marB="0" anchor="ctr">
                    <a:lnL>
                      <a:noFill/>
                    </a:lnL>
                    <a:lnR>
                      <a:noFill/>
                    </a:lnR>
                    <a:lnT>
                      <a:noFill/>
                    </a:lnT>
                    <a:lnB>
                      <a:noFill/>
                    </a:lnB>
                  </a:tcPr>
                </a:tc>
                <a:tc>
                  <a:txBody>
                    <a:bodyPr/>
                    <a:lstStyle/>
                    <a:p>
                      <a:pPr algn="ctr" fontAlgn="b"/>
                      <a:r>
                        <a:rPr lang="en-US" sz="2000" b="0" i="0" u="none" strike="noStrike" dirty="0">
                          <a:solidFill>
                            <a:srgbClr val="000000"/>
                          </a:solidFill>
                          <a:effectLst/>
                          <a:latin typeface="Helvetica" panose="020B0604020202020204" pitchFamily="34" charset="0"/>
                          <a:cs typeface="Helvetica" panose="020B0604020202020204" pitchFamily="34" charset="0"/>
                        </a:rPr>
                        <a:t>Hyatt Regency Long Island</a:t>
                      </a:r>
                      <a:br>
                        <a:rPr lang="en-US" sz="2000" b="0" i="0" u="none" strike="noStrike" dirty="0">
                          <a:solidFill>
                            <a:srgbClr val="000000"/>
                          </a:solidFill>
                          <a:effectLst/>
                          <a:latin typeface="Helvetica" panose="020B0604020202020204" pitchFamily="34" charset="0"/>
                          <a:cs typeface="Helvetica" panose="020B0604020202020204" pitchFamily="34" charset="0"/>
                        </a:rPr>
                      </a:br>
                      <a:r>
                        <a:rPr lang="en-US" sz="2000" b="0" i="0" u="none" strike="noStrike" dirty="0">
                          <a:solidFill>
                            <a:srgbClr val="000000"/>
                          </a:solidFill>
                          <a:effectLst/>
                          <a:latin typeface="Helvetica" panose="020B0604020202020204" pitchFamily="34" charset="0"/>
                          <a:cs typeface="Helvetica" panose="020B0604020202020204" pitchFamily="34" charset="0"/>
                        </a:rPr>
                        <a:t>1717 Motor Parkway</a:t>
                      </a:r>
                      <a:br>
                        <a:rPr lang="en-US" sz="2000" b="0" i="0" u="none" strike="noStrike" dirty="0">
                          <a:solidFill>
                            <a:srgbClr val="000000"/>
                          </a:solidFill>
                          <a:effectLst/>
                          <a:latin typeface="Helvetica" panose="020B0604020202020204" pitchFamily="34" charset="0"/>
                          <a:cs typeface="Helvetica" panose="020B0604020202020204" pitchFamily="34" charset="0"/>
                        </a:rPr>
                      </a:br>
                      <a:r>
                        <a:rPr lang="en-US" sz="2000" b="0" i="0" u="none" strike="noStrike" dirty="0">
                          <a:solidFill>
                            <a:srgbClr val="000000"/>
                          </a:solidFill>
                          <a:effectLst/>
                          <a:latin typeface="Helvetica" panose="020B0604020202020204" pitchFamily="34" charset="0"/>
                          <a:cs typeface="Helvetica" panose="020B0604020202020204" pitchFamily="34" charset="0"/>
                        </a:rPr>
                        <a:t>Hauppauge, NY 11788</a:t>
                      </a:r>
                    </a:p>
                  </a:txBody>
                  <a:tcPr marL="7620" marR="7620" marT="7620" marB="0" anchor="b">
                    <a:lnL>
                      <a:noFill/>
                    </a:lnL>
                    <a:lnR>
                      <a:noFill/>
                    </a:lnR>
                    <a:lnT>
                      <a:noFill/>
                    </a:lnT>
                    <a:lnB>
                      <a:noFill/>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7904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Autofit/>
          </a:bodyPr>
          <a:lstStyle/>
          <a:p>
            <a:r>
              <a:rPr lang="en-US" sz="1800" b="1" dirty="0">
                <a:solidFill>
                  <a:srgbClr val="C00000"/>
                </a:solidFill>
              </a:rPr>
              <a:t>CBO Value Based Payment </a:t>
            </a:r>
            <a:br>
              <a:rPr lang="en-US" sz="1800" b="1" dirty="0">
                <a:solidFill>
                  <a:srgbClr val="C00000"/>
                </a:solidFill>
              </a:rPr>
            </a:br>
            <a:r>
              <a:rPr lang="en-US" sz="1800" b="1" dirty="0">
                <a:solidFill>
                  <a:srgbClr val="C00000"/>
                </a:solidFill>
              </a:rPr>
              <a:t>Survey reminder</a:t>
            </a:r>
          </a:p>
        </p:txBody>
      </p:sp>
      <p:sp>
        <p:nvSpPr>
          <p:cNvPr id="6" name="Text Placeholder 1"/>
          <p:cNvSpPr>
            <a:spLocks noGrp="1"/>
          </p:cNvSpPr>
          <p:nvPr>
            <p:ph type="body" sz="quarter" idx="15"/>
          </p:nvPr>
        </p:nvSpPr>
        <p:spPr>
          <a:xfrm>
            <a:off x="1664277" y="1844388"/>
            <a:ext cx="8863446" cy="3522517"/>
          </a:xfrm>
        </p:spPr>
        <p:txBody>
          <a:bodyPr>
            <a:noAutofit/>
          </a:bodyPr>
          <a:lstStyle/>
          <a:p>
            <a:pPr marL="0" indent="0" algn="ctr">
              <a:spcBef>
                <a:spcPts val="0"/>
              </a:spcBef>
              <a:spcAft>
                <a:spcPts val="0"/>
              </a:spcAft>
              <a:buNone/>
            </a:pPr>
            <a:endParaRPr lang="en-US" sz="900" dirty="0"/>
          </a:p>
          <a:p>
            <a:pPr marL="0" indent="0" algn="ctr">
              <a:spcBef>
                <a:spcPts val="0"/>
              </a:spcBef>
              <a:spcAft>
                <a:spcPts val="0"/>
              </a:spcAft>
              <a:buNone/>
            </a:pPr>
            <a:r>
              <a:rPr lang="en-US" sz="2000" dirty="0"/>
              <a:t>SCC seeks to better understand and determine how to support our CBOs as health care increasingly moves toward Value Based Payment models.</a:t>
            </a:r>
          </a:p>
          <a:p>
            <a:pPr marL="0" indent="0" algn="ctr">
              <a:spcBef>
                <a:spcPts val="0"/>
              </a:spcBef>
              <a:spcAft>
                <a:spcPts val="0"/>
              </a:spcAft>
              <a:buNone/>
            </a:pPr>
            <a:endParaRPr lang="en-US" sz="2000" b="1" u="sng" dirty="0"/>
          </a:p>
          <a:p>
            <a:pPr marL="0" indent="0" algn="ctr">
              <a:spcBef>
                <a:spcPts val="0"/>
              </a:spcBef>
              <a:spcAft>
                <a:spcPts val="0"/>
              </a:spcAft>
              <a:buNone/>
            </a:pPr>
            <a:r>
              <a:rPr lang="en-US" sz="2000" b="1" u="sng" dirty="0"/>
              <a:t>Accepting survey responses until June 30</a:t>
            </a:r>
            <a:r>
              <a:rPr lang="en-US" sz="2000" b="1" u="sng" baseline="30000" dirty="0"/>
              <a:t>th</a:t>
            </a:r>
            <a:endParaRPr lang="en-US" sz="2000" b="1" u="sng" dirty="0"/>
          </a:p>
          <a:p>
            <a:pPr marL="0" indent="0" algn="ctr">
              <a:spcBef>
                <a:spcPts val="0"/>
              </a:spcBef>
              <a:spcAft>
                <a:spcPts val="0"/>
              </a:spcAft>
              <a:buNone/>
            </a:pPr>
            <a:endParaRPr lang="en-US" sz="900" dirty="0"/>
          </a:p>
          <a:p>
            <a:pPr marL="0" indent="0" algn="ctr">
              <a:spcBef>
                <a:spcPts val="0"/>
              </a:spcBef>
              <a:spcAft>
                <a:spcPts val="0"/>
              </a:spcAft>
              <a:buNone/>
            </a:pPr>
            <a:r>
              <a:rPr lang="en-US" sz="1800" dirty="0"/>
              <a:t>To receive the survey via email or for any questions, please contact: </a:t>
            </a:r>
          </a:p>
          <a:p>
            <a:pPr marL="0" indent="0" algn="ctr">
              <a:spcBef>
                <a:spcPts val="0"/>
              </a:spcBef>
              <a:spcAft>
                <a:spcPts val="0"/>
              </a:spcAft>
              <a:buNone/>
            </a:pPr>
            <a:r>
              <a:rPr lang="en-US" sz="1800" b="1" dirty="0">
                <a:solidFill>
                  <a:srgbClr val="FF0000"/>
                </a:solidFill>
              </a:rPr>
              <a:t>Stephanie L. Burke, MS, MHA, CHES </a:t>
            </a:r>
          </a:p>
          <a:p>
            <a:pPr marL="0" indent="0" algn="ctr">
              <a:spcBef>
                <a:spcPts val="0"/>
              </a:spcBef>
              <a:spcAft>
                <a:spcPts val="0"/>
              </a:spcAft>
              <a:buNone/>
            </a:pPr>
            <a:r>
              <a:rPr lang="en-US" sz="1800" dirty="0"/>
              <a:t>Administrative Manager, Community Engagement</a:t>
            </a:r>
          </a:p>
          <a:p>
            <a:pPr marL="0" indent="0" algn="ctr">
              <a:spcBef>
                <a:spcPts val="0"/>
              </a:spcBef>
              <a:spcAft>
                <a:spcPts val="0"/>
              </a:spcAft>
              <a:buNone/>
            </a:pPr>
            <a:r>
              <a:rPr lang="en-US" sz="1800" dirty="0"/>
              <a:t>631-638-1768</a:t>
            </a:r>
          </a:p>
          <a:p>
            <a:pPr marL="0" indent="0" algn="ctr">
              <a:spcBef>
                <a:spcPts val="0"/>
              </a:spcBef>
              <a:spcAft>
                <a:spcPts val="0"/>
              </a:spcAft>
              <a:buNone/>
            </a:pPr>
            <a:r>
              <a:rPr lang="en-US" sz="1800" dirty="0">
                <a:hlinkClick r:id="rId3"/>
              </a:rPr>
              <a:t>stephanie.burke5@stonybrookmedicine.edu</a:t>
            </a:r>
            <a:r>
              <a:rPr lang="en-US" sz="1800" dirty="0"/>
              <a:t> </a:t>
            </a:r>
          </a:p>
          <a:p>
            <a:pPr marL="0" indent="0" algn="ctr">
              <a:spcBef>
                <a:spcPts val="0"/>
              </a:spcBef>
              <a:spcAft>
                <a:spcPts val="0"/>
              </a:spcAft>
              <a:buNone/>
            </a:pPr>
            <a:endParaRPr lang="en-US" sz="1800" dirty="0"/>
          </a:p>
          <a:p>
            <a:pPr marL="0" indent="0" algn="ctr">
              <a:spcBef>
                <a:spcPts val="0"/>
              </a:spcBef>
              <a:spcAft>
                <a:spcPts val="0"/>
              </a:spcAft>
              <a:buNone/>
            </a:pPr>
            <a:r>
              <a:rPr lang="en-US" sz="1800" dirty="0"/>
              <a:t>The SCC thanks you in advance for your participation. </a:t>
            </a:r>
          </a:p>
        </p:txBody>
      </p:sp>
    </p:spTree>
    <p:extLst>
      <p:ext uri="{BB962C8B-B14F-4D97-AF65-F5344CB8AC3E}">
        <p14:creationId xmlns:p14="http://schemas.microsoft.com/office/powerpoint/2010/main" val="2031660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1" y="4038600"/>
            <a:ext cx="7539183" cy="883160"/>
          </a:xfrm>
        </p:spPr>
        <p:txBody>
          <a:bodyPr>
            <a:noAutofit/>
          </a:bodyPr>
          <a:lstStyle/>
          <a:p>
            <a:r>
              <a:rPr lang="en-US" sz="2400" cap="none" dirty="0"/>
              <a:t>Long Island Health Collaborative</a:t>
            </a:r>
            <a:br>
              <a:rPr lang="en-US" sz="2400" cap="none" dirty="0"/>
            </a:br>
            <a:r>
              <a:rPr lang="en-US" sz="3600" cap="none" dirty="0"/>
              <a:t/>
            </a:r>
            <a:br>
              <a:rPr lang="en-US" sz="3600" cap="none" dirty="0"/>
            </a:br>
            <a:r>
              <a:rPr lang="en-US" sz="1867" cap="none" dirty="0"/>
              <a:t>June 13, 2018 </a:t>
            </a:r>
          </a:p>
        </p:txBody>
      </p:sp>
    </p:spTree>
    <p:extLst>
      <p:ext uri="{BB962C8B-B14F-4D97-AF65-F5344CB8AC3E}">
        <p14:creationId xmlns:p14="http://schemas.microsoft.com/office/powerpoint/2010/main" val="289804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6519" y="630968"/>
            <a:ext cx="10515600" cy="5096732"/>
          </a:xfrm>
        </p:spPr>
        <p:txBody>
          <a:bodyPr>
            <a:normAutofit/>
          </a:bodyPr>
          <a:lstStyle/>
          <a:p>
            <a:pPr marL="0" indent="0">
              <a:buNone/>
            </a:pPr>
            <a:r>
              <a:rPr lang="en-US" sz="5400" dirty="0" smtClean="0">
                <a:solidFill>
                  <a:schemeClr val="bg1"/>
                </a:solidFill>
                <a:latin typeface="Calvert MT" pitchFamily="2" charset="0"/>
              </a:rPr>
              <a:t>Upcoming Events	 </a:t>
            </a:r>
          </a:p>
          <a:p>
            <a:r>
              <a:rPr lang="en-US" sz="4400" dirty="0" smtClean="0">
                <a:solidFill>
                  <a:schemeClr val="bg1"/>
                </a:solidFill>
                <a:latin typeface="Gotham" panose="02000604030000020004" pitchFamily="50" charset="0"/>
              </a:rPr>
              <a:t>BusinessLIHC Bingo</a:t>
            </a:r>
          </a:p>
          <a:p>
            <a:r>
              <a:rPr lang="en-US" sz="4400" dirty="0" smtClean="0">
                <a:solidFill>
                  <a:schemeClr val="bg1"/>
                </a:solidFill>
                <a:latin typeface="Gotham" panose="02000604030000020004" pitchFamily="50" charset="0"/>
              </a:rPr>
              <a:t>Public Health Program Evaluation Webinar</a:t>
            </a:r>
          </a:p>
          <a:p>
            <a:r>
              <a:rPr lang="en-US" sz="4400" dirty="0" smtClean="0">
                <a:solidFill>
                  <a:schemeClr val="bg1"/>
                </a:solidFill>
                <a:latin typeface="Gotham" panose="02000604030000020004" pitchFamily="50" charset="0"/>
              </a:rPr>
              <a:t>North Shore Animal League Walk and Wag</a:t>
            </a:r>
          </a:p>
          <a:p>
            <a:pPr marL="0" indent="0">
              <a:buNone/>
            </a:pPr>
            <a:endParaRPr lang="en-US" sz="4400" dirty="0">
              <a:solidFill>
                <a:schemeClr val="bg1"/>
              </a:solidFill>
              <a:latin typeface="Gotham" panose="02000604030000020004" pitchFamily="50" charset="0"/>
            </a:endParaRP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128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Ongoing Efforts to Support Enhanced Care</a:t>
            </a:r>
            <a:endParaRPr lang="en-US" dirty="0"/>
          </a:p>
        </p:txBody>
      </p:sp>
      <p:sp>
        <p:nvSpPr>
          <p:cNvPr id="3" name="Content Placeholder 2"/>
          <p:cNvSpPr>
            <a:spLocks noGrp="1"/>
          </p:cNvSpPr>
          <p:nvPr>
            <p:ph idx="1"/>
          </p:nvPr>
        </p:nvSpPr>
        <p:spPr>
          <a:xfrm>
            <a:off x="609600" y="1161288"/>
            <a:ext cx="10972800" cy="5003659"/>
          </a:xfrm>
        </p:spPr>
        <p:txBody>
          <a:bodyPr/>
          <a:lstStyle/>
          <a:p>
            <a:endParaRPr lang="en-US" dirty="0" smtClean="0"/>
          </a:p>
          <a:p>
            <a:endParaRPr lang="en-US" dirty="0" smtClean="0"/>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30</a:t>
            </a:fld>
            <a:endParaRPr lang="en-US">
              <a:solidFill>
                <a:prstClr val="black">
                  <a:tint val="75000"/>
                </a:prstClr>
              </a:solidFill>
            </a:endParaRPr>
          </a:p>
        </p:txBody>
      </p:sp>
      <p:graphicFrame>
        <p:nvGraphicFramePr>
          <p:cNvPr id="7" name="Diagram 6"/>
          <p:cNvGraphicFramePr/>
          <p:nvPr>
            <p:extLst/>
          </p:nvPr>
        </p:nvGraphicFramePr>
        <p:xfrm>
          <a:off x="530352" y="1232809"/>
          <a:ext cx="11192256" cy="4932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9996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Trainings* Offered   </a:t>
            </a:r>
            <a:endParaRPr lang="en-US" dirty="0"/>
          </a:p>
        </p:txBody>
      </p:sp>
      <p:sp>
        <p:nvSpPr>
          <p:cNvPr id="3" name="Content Placeholder 2"/>
          <p:cNvSpPr>
            <a:spLocks noGrp="1"/>
          </p:cNvSpPr>
          <p:nvPr>
            <p:ph idx="1"/>
          </p:nvPr>
        </p:nvSpPr>
        <p:spPr/>
        <p:txBody>
          <a:bodyPr>
            <a:normAutofit/>
          </a:bodyPr>
          <a:lstStyle/>
          <a:p>
            <a:r>
              <a:rPr lang="en-US" sz="2000" b="1" u="sng" dirty="0">
                <a:solidFill>
                  <a:schemeClr val="accent1">
                    <a:lumMod val="75000"/>
                  </a:schemeClr>
                </a:solidFill>
              </a:rPr>
              <a:t>NQP’s Veterans Conference:</a:t>
            </a:r>
          </a:p>
          <a:p>
            <a:pPr lvl="1"/>
            <a:r>
              <a:rPr lang="en-US" sz="1600" dirty="0"/>
              <a:t>Date: Tuesday, June 15</a:t>
            </a:r>
          </a:p>
          <a:p>
            <a:pPr lvl="1"/>
            <a:r>
              <a:rPr lang="en-US" sz="1600" dirty="0"/>
              <a:t>Time: Noon – 2:00pm</a:t>
            </a:r>
          </a:p>
          <a:p>
            <a:pPr lvl="1"/>
            <a:r>
              <a:rPr lang="en-US" sz="1600" dirty="0"/>
              <a:t> Location: Nassau University Medical Center (Amphitheater, 1</a:t>
            </a:r>
            <a:r>
              <a:rPr lang="en-US" sz="1600" baseline="30000" dirty="0"/>
              <a:t>st</a:t>
            </a:r>
            <a:r>
              <a:rPr lang="en-US" sz="1600" dirty="0"/>
              <a:t> Floor), 2201 Hempstead Turnpike, East Meadow, NY 11554. </a:t>
            </a:r>
          </a:p>
          <a:p>
            <a:pPr marL="457188" lvl="1" indent="0">
              <a:buNone/>
            </a:pPr>
            <a:endParaRPr lang="en-US" sz="1600" dirty="0"/>
          </a:p>
          <a:p>
            <a:pPr marL="342897" indent="-285750"/>
            <a:r>
              <a:rPr lang="en-US" sz="2000" b="1" u="sng" dirty="0">
                <a:solidFill>
                  <a:schemeClr val="accent1">
                    <a:lumMod val="75000"/>
                  </a:schemeClr>
                </a:solidFill>
              </a:rPr>
              <a:t>Motivational Interviewing:</a:t>
            </a:r>
          </a:p>
          <a:p>
            <a:pPr lvl="1"/>
            <a:r>
              <a:rPr lang="en-US" sz="1600" dirty="0"/>
              <a:t>Date: Monday, June 18</a:t>
            </a:r>
          </a:p>
          <a:p>
            <a:pPr lvl="1"/>
            <a:r>
              <a:rPr lang="en-US" sz="1600" dirty="0"/>
              <a:t>Time: 9:30 am – 4:30pm</a:t>
            </a:r>
          </a:p>
          <a:p>
            <a:pPr lvl="1"/>
            <a:r>
              <a:rPr lang="en-US" sz="1600" dirty="0"/>
              <a:t> Location: The DeMatteis Center, 101 Northern Blvd, 1</a:t>
            </a:r>
            <a:r>
              <a:rPr lang="en-US" sz="1600" baseline="30000" dirty="0"/>
              <a:t>st</a:t>
            </a:r>
            <a:r>
              <a:rPr lang="en-US" sz="1600" dirty="0"/>
              <a:t> Floor – Conference Room 2, Greenvale, NY 11548.</a:t>
            </a:r>
          </a:p>
          <a:p>
            <a:pPr marL="57147" indent="0">
              <a:buNone/>
            </a:pPr>
            <a:r>
              <a:rPr lang="en-US" sz="1800" b="1" dirty="0"/>
              <a:t>Or….</a:t>
            </a:r>
          </a:p>
          <a:p>
            <a:pPr lvl="1"/>
            <a:r>
              <a:rPr lang="en-US" sz="1600" dirty="0"/>
              <a:t>Date: Monday, July 16</a:t>
            </a:r>
          </a:p>
          <a:p>
            <a:pPr lvl="1"/>
            <a:r>
              <a:rPr lang="en-US" sz="1600" dirty="0"/>
              <a:t>Time: 9:30 am – 4:30pm</a:t>
            </a:r>
          </a:p>
          <a:p>
            <a:pPr lvl="1"/>
            <a:r>
              <a:rPr lang="en-US" sz="1600" dirty="0"/>
              <a:t> Location: The DeMatteis Center, 101 Northern Blvd, 1</a:t>
            </a:r>
            <a:r>
              <a:rPr lang="en-US" sz="1600" baseline="30000" dirty="0"/>
              <a:t>st</a:t>
            </a:r>
            <a:r>
              <a:rPr lang="en-US" sz="1600" dirty="0"/>
              <a:t> Floor – Conference Room 2, Greenvale, NY 11548.</a:t>
            </a:r>
          </a:p>
          <a:p>
            <a:pPr marL="457188" lvl="1" indent="0">
              <a:buNone/>
            </a:pPr>
            <a:endParaRPr lang="en-US" sz="1400" dirty="0"/>
          </a:p>
          <a:p>
            <a:pPr marL="457188" lvl="1" indent="0">
              <a:buNone/>
            </a:pPr>
            <a:endParaRPr lang="en-US" sz="1400" dirty="0"/>
          </a:p>
          <a:p>
            <a:pPr marL="457188" lvl="1" indent="0">
              <a:buNone/>
            </a:pPr>
            <a:endParaRPr lang="en-US" sz="1400" dirty="0"/>
          </a:p>
          <a:p>
            <a:pPr marL="457188" lvl="1" indent="0">
              <a:buNone/>
            </a:pPr>
            <a:endParaRPr lang="en-US" sz="1400" dirty="0"/>
          </a:p>
          <a:p>
            <a:pPr marL="457188" lvl="1" indent="0">
              <a:buNone/>
            </a:pPr>
            <a:endParaRPr lang="en-US" sz="1400" dirty="0"/>
          </a:p>
          <a:p>
            <a:pPr marL="457188" lvl="1" indent="0">
              <a:buNone/>
            </a:pPr>
            <a:endParaRPr lang="en-US" sz="1400" dirty="0"/>
          </a:p>
          <a:p>
            <a:pPr marL="742938" lvl="1" indent="-285750"/>
            <a:endParaRPr lang="en-US" sz="1400" b="1" dirty="0"/>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31</a:t>
            </a:fld>
            <a:endParaRPr lang="en-US">
              <a:solidFill>
                <a:prstClr val="black">
                  <a:tint val="75000"/>
                </a:prstClr>
              </a:solidFill>
            </a:endParaRPr>
          </a:p>
        </p:txBody>
      </p:sp>
      <p:sp>
        <p:nvSpPr>
          <p:cNvPr id="4" name="TextBox 3"/>
          <p:cNvSpPr txBox="1"/>
          <p:nvPr/>
        </p:nvSpPr>
        <p:spPr>
          <a:xfrm>
            <a:off x="676656" y="6147789"/>
            <a:ext cx="8317342" cy="369332"/>
          </a:xfrm>
          <a:prstGeom prst="rect">
            <a:avLst/>
          </a:prstGeom>
          <a:noFill/>
        </p:spPr>
        <p:txBody>
          <a:bodyPr wrap="none" rtlCol="0">
            <a:spAutoFit/>
          </a:bodyPr>
          <a:lstStyle/>
          <a:p>
            <a:r>
              <a:rPr lang="en-US" i="1" dirty="0" smtClean="0">
                <a:solidFill>
                  <a:srgbClr val="7030A0"/>
                </a:solidFill>
              </a:rPr>
              <a:t>*Can sign up on NQP website to subscribe to monthly newsletters and announcements</a:t>
            </a:r>
            <a:endParaRPr lang="en-US" i="1" dirty="0">
              <a:solidFill>
                <a:srgbClr val="7030A0"/>
              </a:solidFill>
            </a:endParaRPr>
          </a:p>
        </p:txBody>
      </p:sp>
    </p:spTree>
    <p:extLst>
      <p:ext uri="{BB962C8B-B14F-4D97-AF65-F5344CB8AC3E}">
        <p14:creationId xmlns:p14="http://schemas.microsoft.com/office/powerpoint/2010/main" val="16860464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Trainings cont’d</a:t>
            </a:r>
          </a:p>
        </p:txBody>
      </p:sp>
      <p:sp>
        <p:nvSpPr>
          <p:cNvPr id="3" name="Content Placeholder 2"/>
          <p:cNvSpPr>
            <a:spLocks noGrp="1"/>
          </p:cNvSpPr>
          <p:nvPr>
            <p:ph idx="1"/>
          </p:nvPr>
        </p:nvSpPr>
        <p:spPr/>
        <p:txBody>
          <a:bodyPr>
            <a:normAutofit/>
          </a:bodyPr>
          <a:lstStyle/>
          <a:p>
            <a:r>
              <a:rPr lang="en-US" sz="2000" b="1" u="sng" dirty="0">
                <a:solidFill>
                  <a:schemeClr val="accent1">
                    <a:lumMod val="75000"/>
                  </a:schemeClr>
                </a:solidFill>
              </a:rPr>
              <a:t>Addressing Social Determinants of Health (Housing):</a:t>
            </a:r>
          </a:p>
          <a:p>
            <a:pPr lvl="1"/>
            <a:r>
              <a:rPr lang="en-US" sz="1600" dirty="0"/>
              <a:t>Date: Thursday, June 21</a:t>
            </a:r>
          </a:p>
          <a:p>
            <a:pPr lvl="1"/>
            <a:r>
              <a:rPr lang="en-US" sz="1600" dirty="0"/>
              <a:t>Time: Noon – 1:00 pm</a:t>
            </a:r>
          </a:p>
          <a:p>
            <a:pPr lvl="1"/>
            <a:r>
              <a:rPr lang="en-US" sz="1600" dirty="0"/>
              <a:t>Location: Webinar</a:t>
            </a:r>
          </a:p>
          <a:p>
            <a:pPr marL="57147" indent="0">
              <a:buNone/>
            </a:pPr>
            <a:r>
              <a:rPr lang="en-US" sz="2000" b="1" dirty="0"/>
              <a:t>Or….</a:t>
            </a:r>
          </a:p>
          <a:p>
            <a:pPr lvl="1"/>
            <a:r>
              <a:rPr lang="en-US" sz="1600" dirty="0"/>
              <a:t>Date: Wednesday, July 18</a:t>
            </a:r>
          </a:p>
          <a:p>
            <a:pPr lvl="1"/>
            <a:r>
              <a:rPr lang="en-US" sz="1600" dirty="0"/>
              <a:t>Time: Noon – 1:00 pm</a:t>
            </a:r>
          </a:p>
          <a:p>
            <a:pPr lvl="1"/>
            <a:r>
              <a:rPr lang="en-US" sz="1600" dirty="0"/>
              <a:t>Location: Webinar</a:t>
            </a:r>
          </a:p>
          <a:p>
            <a:pPr marL="457188" lvl="1" indent="0">
              <a:buNone/>
            </a:pPr>
            <a:endParaRPr lang="en-US" sz="1600" dirty="0"/>
          </a:p>
          <a:p>
            <a:pPr marL="400047" indent="-342900"/>
            <a:r>
              <a:rPr lang="en-US" sz="2000" b="1" u="sng" dirty="0">
                <a:solidFill>
                  <a:schemeClr val="accent1">
                    <a:lumMod val="75000"/>
                  </a:schemeClr>
                </a:solidFill>
              </a:rPr>
              <a:t>Health Literacy:</a:t>
            </a:r>
          </a:p>
          <a:p>
            <a:pPr lvl="1"/>
            <a:r>
              <a:rPr lang="en-US" sz="1600" dirty="0"/>
              <a:t>Date: Friday, July 13</a:t>
            </a:r>
          </a:p>
          <a:p>
            <a:pPr lvl="1"/>
            <a:r>
              <a:rPr lang="en-US" sz="1600" dirty="0"/>
              <a:t>Time: 9:00 am – Noon</a:t>
            </a:r>
          </a:p>
          <a:p>
            <a:pPr lvl="1"/>
            <a:r>
              <a:rPr lang="en-US" sz="1600" dirty="0"/>
              <a:t>Location: 600 Community Drive, Manhasset, NY 11030, 4</a:t>
            </a:r>
            <a:r>
              <a:rPr lang="en-US" sz="1600" baseline="30000" dirty="0"/>
              <a:t>th</a:t>
            </a:r>
            <a:r>
              <a:rPr lang="en-US" sz="1600" dirty="0"/>
              <a:t> Floor – Training Room.</a:t>
            </a:r>
          </a:p>
          <a:p>
            <a:pPr marL="800088" lvl="1" indent="-342900"/>
            <a:endParaRPr lang="en-US" sz="1600" b="1" dirty="0"/>
          </a:p>
          <a:p>
            <a:pPr marL="457188" lvl="1" indent="0">
              <a:buNone/>
            </a:pPr>
            <a:endParaRPr lang="en-US" sz="1600" dirty="0"/>
          </a:p>
          <a:p>
            <a:pPr lvl="1"/>
            <a:endParaRPr lang="en-US" sz="1600" b="1" dirty="0"/>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39800398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Trainings cont’d</a:t>
            </a:r>
          </a:p>
        </p:txBody>
      </p:sp>
      <p:sp>
        <p:nvSpPr>
          <p:cNvPr id="3" name="Content Placeholder 2"/>
          <p:cNvSpPr>
            <a:spLocks noGrp="1"/>
          </p:cNvSpPr>
          <p:nvPr>
            <p:ph idx="1"/>
          </p:nvPr>
        </p:nvSpPr>
        <p:spPr/>
        <p:txBody>
          <a:bodyPr>
            <a:normAutofit/>
          </a:bodyPr>
          <a:lstStyle/>
          <a:p>
            <a:r>
              <a:rPr lang="en-US" sz="2000" b="1" u="sng" dirty="0">
                <a:solidFill>
                  <a:schemeClr val="accent1">
                    <a:lumMod val="75000"/>
                  </a:schemeClr>
                </a:solidFill>
              </a:rPr>
              <a:t>Behavioral Health Strategies for Post-Acute Care, Physical assessment and Sepsis:</a:t>
            </a:r>
          </a:p>
          <a:p>
            <a:pPr lvl="1"/>
            <a:r>
              <a:rPr lang="en-US" sz="1600" dirty="0"/>
              <a:t>Date: Monday, July 23</a:t>
            </a:r>
          </a:p>
          <a:p>
            <a:pPr lvl="1"/>
            <a:r>
              <a:rPr lang="en-US" sz="1600" dirty="0"/>
              <a:t>Time: 8:00 am – 4:00 pm</a:t>
            </a:r>
          </a:p>
          <a:p>
            <a:pPr lvl="1"/>
            <a:r>
              <a:rPr lang="en-US" sz="1600" dirty="0"/>
              <a:t>Location: Northwell Health, 145 Community Drive (Conference Room #3), Manhasset, NY 11030.</a:t>
            </a:r>
          </a:p>
          <a:p>
            <a:pPr marL="57147" indent="0">
              <a:buNone/>
            </a:pPr>
            <a:r>
              <a:rPr lang="en-US" sz="2000" b="1" dirty="0"/>
              <a:t>Or….</a:t>
            </a:r>
          </a:p>
          <a:p>
            <a:pPr lvl="1"/>
            <a:r>
              <a:rPr lang="en-US" sz="1600" dirty="0"/>
              <a:t>Date: Wednesday, August 1</a:t>
            </a:r>
          </a:p>
          <a:p>
            <a:pPr lvl="1"/>
            <a:r>
              <a:rPr lang="en-US" sz="1600" dirty="0"/>
              <a:t>Time: 8:30 am – 4:30 pm</a:t>
            </a:r>
          </a:p>
          <a:p>
            <a:pPr lvl="1"/>
            <a:r>
              <a:rPr lang="en-US" sz="1600" dirty="0"/>
              <a:t>Location: Angello Alumni House at Adelphi University, 154 Cambridge avenue, Garden City, NY 11530.</a:t>
            </a:r>
          </a:p>
          <a:p>
            <a:pPr marL="57147" indent="0">
              <a:buNone/>
            </a:pPr>
            <a:r>
              <a:rPr lang="en-US" sz="2000" b="1" dirty="0"/>
              <a:t>Or….</a:t>
            </a:r>
          </a:p>
          <a:p>
            <a:pPr marL="800088" lvl="1" indent="-342900"/>
            <a:endParaRPr lang="en-US" sz="1600" b="1" dirty="0"/>
          </a:p>
          <a:p>
            <a:pPr lvl="1"/>
            <a:r>
              <a:rPr lang="en-US" sz="1600" dirty="0"/>
              <a:t>Date: Thursday, August 2</a:t>
            </a:r>
          </a:p>
          <a:p>
            <a:pPr lvl="1"/>
            <a:r>
              <a:rPr lang="en-US" sz="1600" dirty="0"/>
              <a:t>Time: 8:30 am – 4:30 pm</a:t>
            </a:r>
          </a:p>
          <a:p>
            <a:pPr lvl="1"/>
            <a:r>
              <a:rPr lang="en-US" sz="1600" dirty="0"/>
              <a:t>Location: Northwell Health, 145 Community Drive (Conference Room #3), Manhasset, NY 11030.</a:t>
            </a:r>
          </a:p>
          <a:p>
            <a:pPr marL="57147" indent="0">
              <a:buNone/>
            </a:pPr>
            <a:endParaRPr lang="en-US" sz="2000" dirty="0"/>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27200981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CBO Innovation Fund  </a:t>
            </a: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34</a:t>
            </a:fld>
            <a:endParaRPr lang="en-US">
              <a:solidFill>
                <a:prstClr val="black">
                  <a:tint val="75000"/>
                </a:prstClr>
              </a:solidFill>
            </a:endParaRPr>
          </a:p>
        </p:txBody>
      </p:sp>
      <p:graphicFrame>
        <p:nvGraphicFramePr>
          <p:cNvPr id="7" name="Diagram 6"/>
          <p:cNvGraphicFramePr/>
          <p:nvPr>
            <p:extLst/>
          </p:nvPr>
        </p:nvGraphicFramePr>
        <p:xfrm>
          <a:off x="260421" y="1111552"/>
          <a:ext cx="5758542" cy="3778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a:stretch>
            <a:fillRect/>
          </a:stretch>
        </p:blipFill>
        <p:spPr>
          <a:xfrm>
            <a:off x="6558503" y="1111553"/>
            <a:ext cx="5526593" cy="3518830"/>
          </a:xfrm>
          <a:prstGeom prst="rect">
            <a:avLst/>
          </a:prstGeom>
        </p:spPr>
      </p:pic>
      <p:sp>
        <p:nvSpPr>
          <p:cNvPr id="10" name="TextBox 9"/>
          <p:cNvSpPr txBox="1"/>
          <p:nvPr/>
        </p:nvSpPr>
        <p:spPr>
          <a:xfrm>
            <a:off x="260421" y="5467693"/>
            <a:ext cx="4704771" cy="707886"/>
          </a:xfrm>
          <a:prstGeom prst="rect">
            <a:avLst/>
          </a:prstGeom>
          <a:noFill/>
        </p:spPr>
        <p:txBody>
          <a:bodyPr wrap="square" rtlCol="0">
            <a:spAutoFit/>
          </a:bodyPr>
          <a:lstStyle/>
          <a:p>
            <a:r>
              <a:rPr lang="en-US" sz="2000" dirty="0">
                <a:solidFill>
                  <a:srgbClr val="4F81BD">
                    <a:lumMod val="75000"/>
                  </a:srgbClr>
                </a:solidFill>
              </a:rPr>
              <a:t>Contact: </a:t>
            </a:r>
            <a:endParaRPr lang="en-US" sz="2000" dirty="0" smtClean="0">
              <a:solidFill>
                <a:srgbClr val="4F81BD">
                  <a:lumMod val="75000"/>
                </a:srgbClr>
              </a:solidFill>
            </a:endParaRPr>
          </a:p>
          <a:p>
            <a:r>
              <a:rPr lang="en-US" sz="2000" b="1" dirty="0" smtClean="0">
                <a:solidFill>
                  <a:srgbClr val="4F81BD">
                    <a:lumMod val="75000"/>
                  </a:srgbClr>
                </a:solidFill>
              </a:rPr>
              <a:t>Bryan Valentin</a:t>
            </a:r>
            <a:r>
              <a:rPr lang="en-US" sz="2000" dirty="0" smtClean="0">
                <a:solidFill>
                  <a:srgbClr val="4F81BD">
                    <a:lumMod val="75000"/>
                  </a:srgbClr>
                </a:solidFill>
              </a:rPr>
              <a:t>, BValentin@nqpps.org</a:t>
            </a:r>
            <a:endParaRPr lang="en-US" sz="2000" dirty="0">
              <a:solidFill>
                <a:srgbClr val="4F81BD">
                  <a:lumMod val="75000"/>
                </a:srgbClr>
              </a:solidFill>
            </a:endParaRPr>
          </a:p>
        </p:txBody>
      </p:sp>
    </p:spTree>
    <p:extLst>
      <p:ext uri="{BB962C8B-B14F-4D97-AF65-F5344CB8AC3E}">
        <p14:creationId xmlns:p14="http://schemas.microsoft.com/office/powerpoint/2010/main" val="10751624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Behavioral </a:t>
            </a:r>
            <a:r>
              <a:rPr lang="en-US" sz="3200" dirty="0" smtClean="0"/>
              <a:t>Health Performance Fund </a:t>
            </a:r>
            <a:br>
              <a:rPr lang="en-US" sz="3200" dirty="0" smtClean="0"/>
            </a:br>
            <a:r>
              <a:rPr lang="en-US" sz="3200" dirty="0" smtClean="0"/>
              <a:t>and Engaged Organizations</a:t>
            </a:r>
            <a:endParaRPr lang="en-US" sz="3200" dirty="0"/>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35</a:t>
            </a:fld>
            <a:endParaRPr lang="en-US">
              <a:solidFill>
                <a:prstClr val="black">
                  <a:tint val="75000"/>
                </a:prstClr>
              </a:solidFill>
            </a:endParaRPr>
          </a:p>
        </p:txBody>
      </p:sp>
      <p:graphicFrame>
        <p:nvGraphicFramePr>
          <p:cNvPr id="7" name="Diagram 6"/>
          <p:cNvGraphicFramePr/>
          <p:nvPr>
            <p:extLst/>
          </p:nvPr>
        </p:nvGraphicFramePr>
        <p:xfrm>
          <a:off x="203200" y="983973"/>
          <a:ext cx="6682232" cy="5642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7385304" y="1870940"/>
            <a:ext cx="4300728" cy="3139321"/>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rPr>
              <a:t>Created to contract directly with community based behavioral health providers. </a:t>
            </a: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r>
              <a:rPr lang="en-US" dirty="0">
                <a:solidFill>
                  <a:prstClr val="black"/>
                </a:solidFill>
              </a:rPr>
              <a:t>Utilizing a model based off of the CBO Innovation Fund </a:t>
            </a: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r>
              <a:rPr lang="en-US" dirty="0">
                <a:solidFill>
                  <a:prstClr val="black"/>
                </a:solidFill>
              </a:rPr>
              <a:t>NQP engaged with 8 community based BH providers to take direct action related to seven high value behavioral health metrics. </a:t>
            </a:r>
          </a:p>
        </p:txBody>
      </p:sp>
      <p:sp>
        <p:nvSpPr>
          <p:cNvPr id="8" name="TextBox 7"/>
          <p:cNvSpPr txBox="1"/>
          <p:nvPr/>
        </p:nvSpPr>
        <p:spPr>
          <a:xfrm>
            <a:off x="7101237" y="5775470"/>
            <a:ext cx="4063395" cy="707886"/>
          </a:xfrm>
          <a:prstGeom prst="rect">
            <a:avLst/>
          </a:prstGeom>
          <a:noFill/>
        </p:spPr>
        <p:txBody>
          <a:bodyPr wrap="square" rtlCol="0">
            <a:spAutoFit/>
          </a:bodyPr>
          <a:lstStyle/>
          <a:p>
            <a:r>
              <a:rPr lang="en-US" sz="2000" dirty="0">
                <a:solidFill>
                  <a:srgbClr val="4F81BD">
                    <a:lumMod val="75000"/>
                  </a:srgbClr>
                </a:solidFill>
              </a:rPr>
              <a:t>Contact: </a:t>
            </a:r>
            <a:endParaRPr lang="en-US" sz="2000" dirty="0" smtClean="0">
              <a:solidFill>
                <a:srgbClr val="4F81BD">
                  <a:lumMod val="75000"/>
                </a:srgbClr>
              </a:solidFill>
            </a:endParaRPr>
          </a:p>
          <a:p>
            <a:r>
              <a:rPr lang="en-US" sz="2000" b="1" dirty="0" smtClean="0">
                <a:solidFill>
                  <a:srgbClr val="4F81BD">
                    <a:lumMod val="75000"/>
                  </a:srgbClr>
                </a:solidFill>
              </a:rPr>
              <a:t>Alyse Larue</a:t>
            </a:r>
            <a:r>
              <a:rPr lang="en-US" sz="2000" dirty="0" smtClean="0">
                <a:solidFill>
                  <a:srgbClr val="4F81BD">
                    <a:lumMod val="75000"/>
                  </a:srgbClr>
                </a:solidFill>
              </a:rPr>
              <a:t>, ALaRue@nqpps.org</a:t>
            </a:r>
            <a:endParaRPr lang="en-US" sz="2000" dirty="0">
              <a:solidFill>
                <a:srgbClr val="4F81BD">
                  <a:lumMod val="75000"/>
                </a:srgbClr>
              </a:solidFill>
            </a:endParaRPr>
          </a:p>
        </p:txBody>
      </p:sp>
    </p:spTree>
    <p:extLst>
      <p:ext uri="{BB962C8B-B14F-4D97-AF65-F5344CB8AC3E}">
        <p14:creationId xmlns:p14="http://schemas.microsoft.com/office/powerpoint/2010/main" val="1777606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Value Behavioral Health Metrics</a:t>
            </a:r>
          </a:p>
        </p:txBody>
      </p:sp>
      <p:graphicFrame>
        <p:nvGraphicFramePr>
          <p:cNvPr id="4" name="Content Placeholder 3"/>
          <p:cNvGraphicFramePr>
            <a:graphicFrameLocks noGrp="1"/>
          </p:cNvGraphicFramePr>
          <p:nvPr>
            <p:ph idx="1"/>
            <p:extLst/>
          </p:nvPr>
        </p:nvGraphicFramePr>
        <p:xfrm>
          <a:off x="298101" y="1140086"/>
          <a:ext cx="6012264" cy="5114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36</a:t>
            </a:fld>
            <a:endParaRPr lang="en-US">
              <a:solidFill>
                <a:prstClr val="black">
                  <a:tint val="75000"/>
                </a:prstClr>
              </a:solidFill>
            </a:endParaRPr>
          </a:p>
        </p:txBody>
      </p:sp>
      <p:pic>
        <p:nvPicPr>
          <p:cNvPr id="7" name="Picture 6"/>
          <p:cNvPicPr>
            <a:picLocks noChangeAspect="1"/>
          </p:cNvPicPr>
          <p:nvPr/>
        </p:nvPicPr>
        <p:blipFill>
          <a:blip r:embed="rId7"/>
          <a:stretch>
            <a:fillRect/>
          </a:stretch>
        </p:blipFill>
        <p:spPr>
          <a:xfrm>
            <a:off x="6862605" y="1689786"/>
            <a:ext cx="4918389" cy="4015009"/>
          </a:xfrm>
          <a:prstGeom prst="rect">
            <a:avLst/>
          </a:prstGeom>
          <a:solidFill>
            <a:schemeClr val="accent6"/>
          </a:solidFill>
        </p:spPr>
      </p:pic>
    </p:spTree>
    <p:extLst>
      <p:ext uri="{BB962C8B-B14F-4D97-AF65-F5344CB8AC3E}">
        <p14:creationId xmlns:p14="http://schemas.microsoft.com/office/powerpoint/2010/main" val="168214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E0C202-5085-4821-B3C4-BD8A1FA0ABA4}"/>
              </a:ext>
            </a:extLst>
          </p:cNvPr>
          <p:cNvSpPr>
            <a:spLocks noGrp="1"/>
          </p:cNvSpPr>
          <p:nvPr>
            <p:ph type="title"/>
          </p:nvPr>
        </p:nvSpPr>
        <p:spPr/>
        <p:txBody>
          <a:bodyPr/>
          <a:lstStyle/>
          <a:p>
            <a:r>
              <a:rPr lang="en-US" dirty="0"/>
              <a:t>NQP Website</a:t>
            </a:r>
          </a:p>
        </p:txBody>
      </p:sp>
      <p:graphicFrame>
        <p:nvGraphicFramePr>
          <p:cNvPr id="7" name="Content Placeholder 6">
            <a:extLst>
              <a:ext uri="{FF2B5EF4-FFF2-40B4-BE49-F238E27FC236}">
                <a16:creationId xmlns="" xmlns:a16="http://schemas.microsoft.com/office/drawing/2014/main" id="{FA753318-6BD1-4FB4-87A5-AD8B9A15BAC1}"/>
              </a:ext>
            </a:extLst>
          </p:cNvPr>
          <p:cNvGraphicFramePr>
            <a:graphicFrameLocks noGrp="1"/>
          </p:cNvGraphicFramePr>
          <p:nvPr>
            <p:ph idx="1"/>
            <p:extLst/>
          </p:nvPr>
        </p:nvGraphicFramePr>
        <p:xfrm>
          <a:off x="371060" y="1643270"/>
          <a:ext cx="10972800" cy="4601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 xmlns:a16="http://schemas.microsoft.com/office/drawing/2014/main" id="{4B0D2DFD-2A43-42F5-B334-1C754954185B}"/>
              </a:ext>
            </a:extLst>
          </p:cNvPr>
          <p:cNvSpPr>
            <a:spLocks noGrp="1"/>
          </p:cNvSpPr>
          <p:nvPr>
            <p:ph type="sldNum" sz="quarter" idx="12"/>
          </p:nvPr>
        </p:nvSpPr>
        <p:spPr/>
        <p:txBody>
          <a:bodyPr/>
          <a:lstStyle/>
          <a:p>
            <a:fld id="{4FAB73BC-B049-4115-A692-8D63A059BFB8}"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1189896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bg1"/>
                </a:solidFill>
                <a:latin typeface="Calvert MT" pitchFamily="2" charset="0"/>
              </a:rPr>
              <a:t>CHNA Prep Work Group  </a:t>
            </a:r>
            <a:endParaRPr lang="en-US" sz="5400" dirty="0">
              <a:solidFill>
                <a:schemeClr val="bg1"/>
              </a:solidFill>
              <a:latin typeface="Calvert MT" pitchFamily="2" charset="0"/>
            </a:endParaRPr>
          </a:p>
        </p:txBody>
      </p:sp>
      <p:sp>
        <p:nvSpPr>
          <p:cNvPr id="3" name="Content Placeholder 2"/>
          <p:cNvSpPr>
            <a:spLocks noGrp="1"/>
          </p:cNvSpPr>
          <p:nvPr>
            <p:ph idx="1"/>
          </p:nvPr>
        </p:nvSpPr>
        <p:spPr/>
        <p:txBody>
          <a:bodyPr>
            <a:normAutofit/>
          </a:bodyPr>
          <a:lstStyle/>
          <a:p>
            <a:r>
              <a:rPr lang="en-US" sz="3600" dirty="0" smtClean="0">
                <a:solidFill>
                  <a:schemeClr val="bg1"/>
                </a:solidFill>
                <a:latin typeface="Gotham" panose="02000604030000020004" pitchFamily="50" charset="0"/>
              </a:rPr>
              <a:t>Last call for members to join, please email Katie Feerick at </a:t>
            </a:r>
            <a:r>
              <a:rPr lang="en-US" sz="3600" dirty="0" smtClean="0">
                <a:solidFill>
                  <a:schemeClr val="bg1"/>
                </a:solidFill>
                <a:latin typeface="Gotham" panose="02000604030000020004" pitchFamily="50" charset="0"/>
                <a:hlinkClick r:id="rId2"/>
              </a:rPr>
              <a:t>kfeerick@nshc.org</a:t>
            </a:r>
            <a:r>
              <a:rPr lang="en-US" sz="3600" dirty="0" smtClean="0">
                <a:solidFill>
                  <a:schemeClr val="bg1"/>
                </a:solidFill>
                <a:latin typeface="Gotham" panose="02000604030000020004" pitchFamily="50" charset="0"/>
              </a:rPr>
              <a:t> by June 22</a:t>
            </a:r>
          </a:p>
          <a:p>
            <a:r>
              <a:rPr lang="en-US" sz="3600" dirty="0" smtClean="0">
                <a:solidFill>
                  <a:schemeClr val="bg1"/>
                </a:solidFill>
                <a:latin typeface="Gotham" panose="02000604030000020004" pitchFamily="50" charset="0"/>
              </a:rPr>
              <a:t>Looking to hold first meeting beginning of July to establish focus/themes of discussions to inform RFP for Focus Group portion</a:t>
            </a:r>
          </a:p>
          <a:p>
            <a:r>
              <a:rPr lang="en-US" sz="3600" dirty="0" smtClean="0">
                <a:solidFill>
                  <a:schemeClr val="bg1"/>
                </a:solidFill>
                <a:latin typeface="Gotham" panose="02000604030000020004" pitchFamily="50" charset="0"/>
              </a:rPr>
              <a:t>Focus Groups will be held Q1 2019</a:t>
            </a: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8181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0122"/>
            <a:ext cx="10515600" cy="1325563"/>
          </a:xfrm>
        </p:spPr>
        <p:txBody>
          <a:bodyPr>
            <a:normAutofit/>
          </a:bodyPr>
          <a:lstStyle/>
          <a:p>
            <a:r>
              <a:rPr lang="en-US" sz="5400" dirty="0" smtClean="0">
                <a:solidFill>
                  <a:schemeClr val="bg1"/>
                </a:solidFill>
                <a:latin typeface="Calvert MT" pitchFamily="2" charset="0"/>
              </a:rPr>
              <a:t>Feedback + Adjournment</a:t>
            </a:r>
            <a:endParaRPr lang="en-US" sz="5400" dirty="0">
              <a:solidFill>
                <a:schemeClr val="bg1"/>
              </a:solidFill>
              <a:latin typeface="Calvert MT" pitchFamily="2" charset="0"/>
            </a:endParaRPr>
          </a:p>
        </p:txBody>
      </p:sp>
      <p:sp>
        <p:nvSpPr>
          <p:cNvPr id="3" name="Content Placeholder 2"/>
          <p:cNvSpPr>
            <a:spLocks noGrp="1"/>
          </p:cNvSpPr>
          <p:nvPr>
            <p:ph idx="1"/>
          </p:nvPr>
        </p:nvSpPr>
        <p:spPr/>
        <p:txBody>
          <a:bodyPr>
            <a:normAutofit/>
          </a:bodyPr>
          <a:lstStyle/>
          <a:p>
            <a:pPr marL="0" indent="0">
              <a:buNone/>
            </a:pPr>
            <a:r>
              <a:rPr lang="en-US" sz="3600" dirty="0" smtClean="0">
                <a:solidFill>
                  <a:schemeClr val="bg1"/>
                </a:solidFill>
                <a:latin typeface="Gotham" panose="02000604030000020004" pitchFamily="50" charset="0"/>
              </a:rPr>
              <a:t>Next meeting, </a:t>
            </a:r>
            <a:r>
              <a:rPr lang="en-US" sz="3600" b="1" u="sng" dirty="0" smtClean="0">
                <a:solidFill>
                  <a:schemeClr val="bg1"/>
                </a:solidFill>
                <a:latin typeface="Gotham" panose="02000604030000020004" pitchFamily="50" charset="0"/>
              </a:rPr>
              <a:t>October 10</a:t>
            </a:r>
          </a:p>
          <a:p>
            <a:pPr marL="0" indent="0">
              <a:buNone/>
            </a:pPr>
            <a:endParaRPr lang="en-US" sz="3600" dirty="0" smtClean="0">
              <a:solidFill>
                <a:schemeClr val="bg1"/>
              </a:solidFill>
              <a:latin typeface="Gotham" panose="02000604030000020004" pitchFamily="50" charset="0"/>
            </a:endParaRPr>
          </a:p>
          <a:p>
            <a:pPr marL="0" indent="0">
              <a:buNone/>
            </a:pPr>
            <a:r>
              <a:rPr lang="en-US" sz="3600" dirty="0" smtClean="0">
                <a:solidFill>
                  <a:schemeClr val="bg1"/>
                </a:solidFill>
                <a:latin typeface="Gotham" panose="02000604030000020004" pitchFamily="50" charset="0"/>
              </a:rPr>
              <a:t>To register, visit</a:t>
            </a:r>
            <a:r>
              <a:rPr lang="en-US" sz="3600" b="1" u="sng" dirty="0">
                <a:solidFill>
                  <a:schemeClr val="bg1"/>
                </a:solidFill>
                <a:latin typeface="Gotham" panose="02000604030000020004" pitchFamily="50" charset="0"/>
              </a:rPr>
              <a:t/>
            </a:r>
            <a:br>
              <a:rPr lang="en-US" sz="3600" b="1" u="sng" dirty="0">
                <a:solidFill>
                  <a:schemeClr val="bg1"/>
                </a:solidFill>
                <a:latin typeface="Gotham" panose="02000604030000020004" pitchFamily="50" charset="0"/>
              </a:rPr>
            </a:br>
            <a:r>
              <a:rPr lang="en-US" sz="3600" b="1" u="sng" dirty="0" smtClean="0">
                <a:solidFill>
                  <a:srgbClr val="FFFF00"/>
                </a:solidFill>
                <a:latin typeface="Gotham" panose="02000604030000020004" pitchFamily="50" charset="0"/>
              </a:rPr>
              <a:t>lihcjune2018.eventbrite.com</a:t>
            </a: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908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0152" y="3886200"/>
            <a:ext cx="8458200" cy="1733624"/>
          </a:xfrm>
        </p:spPr>
        <p:txBody>
          <a:bodyPr/>
          <a:lstStyle/>
          <a:p>
            <a:r>
              <a:rPr lang="en-US" sz="4400" dirty="0"/>
              <a:t>CBO Engagement in VBP:</a:t>
            </a:r>
            <a:br>
              <a:rPr lang="en-US" sz="4400" dirty="0"/>
            </a:br>
            <a:r>
              <a:rPr lang="en-US" sz="4400" dirty="0"/>
              <a:t>An Opportunity to Meet </a:t>
            </a:r>
            <a:br>
              <a:rPr lang="en-US" sz="4400" dirty="0"/>
            </a:br>
            <a:r>
              <a:rPr lang="en-US" sz="4400" dirty="0"/>
              <a:t>Long Island’s Needs</a:t>
            </a:r>
            <a:br>
              <a:rPr lang="en-US" sz="4400" dirty="0"/>
            </a:br>
            <a:r>
              <a:rPr lang="en-US" sz="4400" dirty="0"/>
              <a:t/>
            </a:r>
            <a:br>
              <a:rPr lang="en-US" sz="4400" dirty="0"/>
            </a:br>
            <a:r>
              <a:rPr lang="en-US" sz="3200" dirty="0"/>
              <a:t>Emily Rogan</a:t>
            </a:r>
            <a:br>
              <a:rPr lang="en-US" sz="3200" dirty="0"/>
            </a:br>
            <a:r>
              <a:rPr lang="en-US" sz="3200" dirty="0"/>
              <a:t>Project Manager, CBO Planning Grant</a:t>
            </a:r>
            <a:r>
              <a:rPr lang="en-US" sz="4400" dirty="0"/>
              <a:t/>
            </a:r>
            <a:br>
              <a:rPr lang="en-US" sz="4400" dirty="0"/>
            </a:br>
            <a:endParaRPr lang="en-US" sz="4400" b="1" dirty="0"/>
          </a:p>
        </p:txBody>
      </p:sp>
      <p:sp>
        <p:nvSpPr>
          <p:cNvPr id="4" name="Rectangle 3"/>
          <p:cNvSpPr/>
          <p:nvPr/>
        </p:nvSpPr>
        <p:spPr>
          <a:xfrm>
            <a:off x="4191000" y="838200"/>
            <a:ext cx="37338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626" t="18401" r="18749" b="20488"/>
          <a:stretch/>
        </p:blipFill>
        <p:spPr>
          <a:xfrm>
            <a:off x="1790700" y="421381"/>
            <a:ext cx="4104706" cy="215008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421382"/>
            <a:ext cx="3619500" cy="2262103"/>
          </a:xfrm>
          <a:prstGeom prst="rect">
            <a:avLst/>
          </a:prstGeom>
        </p:spPr>
      </p:pic>
    </p:spTree>
    <p:extLst>
      <p:ext uri="{BB962C8B-B14F-4D97-AF65-F5344CB8AC3E}">
        <p14:creationId xmlns:p14="http://schemas.microsoft.com/office/powerpoint/2010/main" val="3350101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38025" y="1905001"/>
            <a:ext cx="8458200" cy="1505023"/>
          </a:xfrm>
        </p:spPr>
        <p:txBody>
          <a:bodyPr/>
          <a:lstStyle/>
          <a:p>
            <a:r>
              <a:rPr lang="en-US" dirty="0">
                <a:latin typeface="Calibri" pitchFamily="34" charset="0"/>
              </a:rPr>
              <a:t/>
            </a:r>
            <a:br>
              <a:rPr lang="en-US" dirty="0">
                <a:latin typeface="Calibri" pitchFamily="34" charset="0"/>
              </a:rPr>
            </a:br>
            <a:r>
              <a:rPr lang="en-US" sz="2400" dirty="0">
                <a:latin typeface="Calibri" pitchFamily="34" charset="0"/>
              </a:rPr>
              <a:t>Long Island’s regional nonprofit umbrella organization</a:t>
            </a:r>
            <a:br>
              <a:rPr lang="en-US" sz="2400" dirty="0">
                <a:latin typeface="Calibri" pitchFamily="34" charset="0"/>
              </a:rPr>
            </a:br>
            <a:r>
              <a:rPr lang="en-US" sz="2400" dirty="0">
                <a:latin typeface="Calibri" pitchFamily="34" charset="0"/>
              </a:rPr>
              <a:t>for health and human service providers.</a:t>
            </a:r>
            <a:br>
              <a:rPr lang="en-US" sz="2400" dirty="0">
                <a:latin typeface="Calibri" pitchFamily="34" charset="0"/>
              </a:rPr>
            </a:br>
            <a:r>
              <a:rPr lang="en-US" sz="2400" b="1" dirty="0">
                <a:latin typeface="Calibri" pitchFamily="34" charset="0"/>
              </a:rPr>
              <a:t>ESTABLISHED IN 1947</a:t>
            </a:r>
            <a:br>
              <a:rPr lang="en-US" sz="2400" b="1" dirty="0">
                <a:latin typeface="Calibri" pitchFamily="34" charset="0"/>
              </a:rPr>
            </a:br>
            <a:endParaRPr lang="en-US" sz="2400" dirty="0"/>
          </a:p>
        </p:txBody>
      </p:sp>
      <p:sp>
        <p:nvSpPr>
          <p:cNvPr id="5" name="Subtitle 4"/>
          <p:cNvSpPr>
            <a:spLocks noGrp="1"/>
          </p:cNvSpPr>
          <p:nvPr>
            <p:ph type="subTitle" idx="1"/>
          </p:nvPr>
        </p:nvSpPr>
        <p:spPr>
          <a:xfrm>
            <a:off x="1938025" y="3657600"/>
            <a:ext cx="8458200" cy="2514600"/>
          </a:xfrm>
        </p:spPr>
        <p:txBody>
          <a:bodyPr>
            <a:normAutofit/>
          </a:bodyPr>
          <a:lstStyle/>
          <a:p>
            <a:r>
              <a:rPr lang="en-US" sz="1800" b="1" dirty="0">
                <a:solidFill>
                  <a:schemeClr val="bg1">
                    <a:lumMod val="50000"/>
                  </a:schemeClr>
                </a:solidFill>
                <a:latin typeface="Calibri" pitchFamily="34" charset="0"/>
              </a:rPr>
              <a:t>MISSION</a:t>
            </a:r>
          </a:p>
          <a:p>
            <a:r>
              <a:rPr lang="en-US" sz="1800" dirty="0">
                <a:solidFill>
                  <a:schemeClr val="bg1">
                    <a:lumMod val="50000"/>
                  </a:schemeClr>
                </a:solidFill>
                <a:latin typeface="Calibri" pitchFamily="34" charset="0"/>
              </a:rPr>
              <a:t>HWCLI serves the interests of poor and vulnerable people on Long Island by convening, representing, and supporting the organizations that serve them; and through:</a:t>
            </a:r>
          </a:p>
          <a:p>
            <a:pPr>
              <a:buFontTx/>
              <a:buChar char="•"/>
            </a:pPr>
            <a:r>
              <a:rPr lang="en-US" sz="1800" dirty="0">
                <a:solidFill>
                  <a:schemeClr val="bg1">
                    <a:lumMod val="50000"/>
                  </a:schemeClr>
                </a:solidFill>
                <a:latin typeface="Calibri" pitchFamily="34" charset="0"/>
              </a:rPr>
              <a:t> Illuminating the issues that critically impact them</a:t>
            </a:r>
          </a:p>
          <a:p>
            <a:pPr>
              <a:buFontTx/>
              <a:buChar char="•"/>
            </a:pPr>
            <a:r>
              <a:rPr lang="en-US" sz="1800" dirty="0">
                <a:solidFill>
                  <a:schemeClr val="bg1">
                    <a:lumMod val="50000"/>
                  </a:schemeClr>
                </a:solidFill>
                <a:latin typeface="Calibri" pitchFamily="34" charset="0"/>
              </a:rPr>
              <a:t>  Organizing community and regional responses to their needs</a:t>
            </a:r>
          </a:p>
          <a:p>
            <a:pPr>
              <a:buFontTx/>
              <a:buChar char="•"/>
            </a:pPr>
            <a:r>
              <a:rPr lang="en-US" sz="1800" dirty="0">
                <a:solidFill>
                  <a:schemeClr val="bg1">
                    <a:lumMod val="50000"/>
                  </a:schemeClr>
                </a:solidFill>
                <a:latin typeface="Calibri" pitchFamily="34" charset="0"/>
              </a:rPr>
              <a:t>  Advocacy, research, policy analysis</a:t>
            </a:r>
          </a:p>
          <a:p>
            <a:pPr>
              <a:buFontTx/>
              <a:buChar char="•"/>
            </a:pPr>
            <a:r>
              <a:rPr lang="en-US" sz="1800" dirty="0">
                <a:solidFill>
                  <a:schemeClr val="bg1">
                    <a:lumMod val="50000"/>
                  </a:schemeClr>
                </a:solidFill>
                <a:latin typeface="Calibri" pitchFamily="34" charset="0"/>
              </a:rPr>
              <a:t>  Providing services, information and education </a:t>
            </a:r>
            <a:endParaRPr lang="en-US" sz="1800" dirty="0">
              <a:solidFill>
                <a:schemeClr val="bg1">
                  <a:lumMod val="50000"/>
                </a:schemeClr>
              </a:solidFill>
            </a:endParaRPr>
          </a:p>
        </p:txBody>
      </p:sp>
    </p:spTree>
    <p:extLst>
      <p:ext uri="{BB962C8B-B14F-4D97-AF65-F5344CB8AC3E}">
        <p14:creationId xmlns:p14="http://schemas.microsoft.com/office/powerpoint/2010/main" val="121817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1" y="1143000"/>
            <a:ext cx="7924799" cy="5309146"/>
          </a:xfrm>
          <a:prstGeom prst="rect">
            <a:avLst/>
          </a:prstGeom>
        </p:spPr>
        <p:txBody>
          <a:bodyPr wrap="square">
            <a:spAutoFit/>
          </a:bodyPr>
          <a:lstStyle/>
          <a:p>
            <a:pPr algn="ctr">
              <a:lnSpc>
                <a:spcPct val="150000"/>
              </a:lnSpc>
              <a:spcBef>
                <a:spcPts val="600"/>
              </a:spcBef>
              <a:spcAft>
                <a:spcPts val="1200"/>
              </a:spcAft>
            </a:pPr>
            <a:r>
              <a:rPr lang="en-US" sz="2400" dirty="0">
                <a:solidFill>
                  <a:srgbClr val="565E68"/>
                </a:solidFill>
                <a:ea typeface="Calibri" panose="020F0502020204030204" pitchFamily="34" charset="0"/>
                <a:cs typeface="Times New Roman" panose="02020603050405020304" pitchFamily="18" charset="0"/>
              </a:rPr>
              <a:t>“Fully addressing social determinants of health requires a shift in power that enables marginalized communities to co-design their own healthcare solutions. Unfortunately, health insurers, while willing to alter payment models and entertain some changes in what they will pay for, have yet to grasp the more fundamental nature of the need for system change and community empowerment inherent in the idea that health, ultimately, is about much, much more than health care.”</a:t>
            </a:r>
          </a:p>
          <a:p>
            <a:pPr algn="ctr">
              <a:lnSpc>
                <a:spcPct val="150000"/>
              </a:lnSpc>
              <a:spcBef>
                <a:spcPts val="600"/>
              </a:spcBef>
              <a:spcAft>
                <a:spcPts val="1200"/>
              </a:spcAft>
            </a:pPr>
            <a:r>
              <a:rPr lang="en-US" sz="2400" dirty="0">
                <a:solidFill>
                  <a:srgbClr val="565E68"/>
                </a:solidFill>
                <a:ea typeface="Calibri" panose="020F0502020204030204" pitchFamily="34" charset="0"/>
                <a:cs typeface="Times New Roman" panose="02020603050405020304" pitchFamily="18" charset="0"/>
              </a:rPr>
              <a:t> </a:t>
            </a:r>
            <a:r>
              <a:rPr lang="en-US" sz="2400" b="1" i="1" dirty="0">
                <a:solidFill>
                  <a:srgbClr val="565E68"/>
                </a:solidFill>
                <a:ea typeface="Calibri" panose="020F0502020204030204" pitchFamily="34" charset="0"/>
                <a:cs typeface="Times New Roman" panose="02020603050405020304" pitchFamily="18" charset="0"/>
              </a:rPr>
              <a:t>American Journal of Managed Care, 2/15/18</a:t>
            </a:r>
          </a:p>
        </p:txBody>
      </p:sp>
      <p:sp>
        <p:nvSpPr>
          <p:cNvPr id="3" name="Title 2"/>
          <p:cNvSpPr>
            <a:spLocks noGrp="1"/>
          </p:cNvSpPr>
          <p:nvPr>
            <p:ph type="title"/>
          </p:nvPr>
        </p:nvSpPr>
        <p:spPr/>
        <p:txBody>
          <a:bodyPr/>
          <a:lstStyle/>
          <a:p>
            <a:r>
              <a:rPr lang="en-US" dirty="0" smtClean="0"/>
              <a:t>Why is this work critical?</a:t>
            </a:r>
            <a:endParaRPr lang="en-US" dirty="0"/>
          </a:p>
        </p:txBody>
      </p:sp>
    </p:spTree>
    <p:extLst>
      <p:ext uri="{BB962C8B-B14F-4D97-AF65-F5344CB8AC3E}">
        <p14:creationId xmlns:p14="http://schemas.microsoft.com/office/powerpoint/2010/main" val="929085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a health equity focus?</a:t>
            </a:r>
            <a:endParaRPr lang="en-US" dirty="0"/>
          </a:p>
        </p:txBody>
      </p:sp>
      <p:pic>
        <p:nvPicPr>
          <p:cNvPr id="5"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19" t="16861" r="2265" b="18830"/>
          <a:stretch/>
        </p:blipFill>
        <p:spPr>
          <a:xfrm>
            <a:off x="1479552" y="1713386"/>
            <a:ext cx="4616449" cy="4038600"/>
          </a:xfrm>
        </p:spPr>
      </p:pic>
      <p:pic>
        <p:nvPicPr>
          <p:cNvPr id="6"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10100" r="2859" b="25922"/>
          <a:stretch/>
        </p:blipFill>
        <p:spPr>
          <a:xfrm>
            <a:off x="5940054" y="1600200"/>
            <a:ext cx="4727947" cy="4151786"/>
          </a:xfrm>
          <a:prstGeom prst="rect">
            <a:avLst/>
          </a:prstGeom>
        </p:spPr>
      </p:pic>
      <p:sp>
        <p:nvSpPr>
          <p:cNvPr id="2" name="TextBox 1"/>
          <p:cNvSpPr txBox="1"/>
          <p:nvPr/>
        </p:nvSpPr>
        <p:spPr>
          <a:xfrm>
            <a:off x="1966825" y="5701100"/>
            <a:ext cx="3485954" cy="369332"/>
          </a:xfrm>
          <a:prstGeom prst="rect">
            <a:avLst/>
          </a:prstGeom>
          <a:noFill/>
        </p:spPr>
        <p:txBody>
          <a:bodyPr wrap="none" rtlCol="0">
            <a:spAutoFit/>
          </a:bodyPr>
          <a:lstStyle/>
          <a:p>
            <a:r>
              <a:rPr lang="en-US" dirty="0">
                <a:solidFill>
                  <a:srgbClr val="FF0000"/>
                </a:solidFill>
              </a:rPr>
              <a:t>Value Based Payment Arrangement</a:t>
            </a:r>
          </a:p>
        </p:txBody>
      </p:sp>
      <p:sp>
        <p:nvSpPr>
          <p:cNvPr id="7" name="TextBox 6"/>
          <p:cNvSpPr txBox="1"/>
          <p:nvPr/>
        </p:nvSpPr>
        <p:spPr>
          <a:xfrm>
            <a:off x="6597562" y="5701100"/>
            <a:ext cx="3758337" cy="369332"/>
          </a:xfrm>
          <a:prstGeom prst="rect">
            <a:avLst/>
          </a:prstGeom>
          <a:noFill/>
        </p:spPr>
        <p:txBody>
          <a:bodyPr wrap="none" rtlCol="0">
            <a:spAutoFit/>
          </a:bodyPr>
          <a:lstStyle/>
          <a:p>
            <a:r>
              <a:rPr lang="en-US" dirty="0">
                <a:solidFill>
                  <a:srgbClr val="FF0000"/>
                </a:solidFill>
              </a:rPr>
              <a:t>Client Focused Service Delivery Model</a:t>
            </a:r>
          </a:p>
        </p:txBody>
      </p:sp>
    </p:spTree>
    <p:extLst>
      <p:ext uri="{BB962C8B-B14F-4D97-AF65-F5344CB8AC3E}">
        <p14:creationId xmlns:p14="http://schemas.microsoft.com/office/powerpoint/2010/main" val="3648965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28271" y="1905001"/>
            <a:ext cx="7829276" cy="3092565"/>
          </a:xfrm>
          <a:prstGeom prst="rect">
            <a:avLst/>
          </a:prstGeom>
        </p:spPr>
      </p:pic>
      <p:sp>
        <p:nvSpPr>
          <p:cNvPr id="2" name="Title 1"/>
          <p:cNvSpPr>
            <a:spLocks noGrp="1"/>
          </p:cNvSpPr>
          <p:nvPr>
            <p:ph type="title"/>
          </p:nvPr>
        </p:nvSpPr>
        <p:spPr>
          <a:xfrm>
            <a:off x="1938048" y="403499"/>
            <a:ext cx="8229600" cy="1143000"/>
          </a:xfrm>
        </p:spPr>
        <p:txBody>
          <a:bodyPr>
            <a:normAutofit/>
          </a:bodyPr>
          <a:lstStyle/>
          <a:p>
            <a:r>
              <a:rPr lang="en-US" dirty="0" smtClean="0"/>
              <a:t>Why a Health Equity Alliance?</a:t>
            </a:r>
            <a:endParaRPr lang="en-US" dirty="0"/>
          </a:p>
        </p:txBody>
      </p:sp>
      <p:sp>
        <p:nvSpPr>
          <p:cNvPr id="3" name="Content Placeholder 2"/>
          <p:cNvSpPr>
            <a:spLocks noGrp="1"/>
          </p:cNvSpPr>
          <p:nvPr>
            <p:ph idx="1"/>
          </p:nvPr>
        </p:nvSpPr>
        <p:spPr>
          <a:xfrm>
            <a:off x="1928109" y="2133601"/>
            <a:ext cx="8229600" cy="4525963"/>
          </a:xfrm>
        </p:spPr>
        <p:txBody>
          <a:bodyPr>
            <a:normAutofit/>
          </a:bodyPr>
          <a:lstStyle/>
          <a:p>
            <a:pPr marL="0" indent="0" algn="ctr">
              <a:buNone/>
            </a:pPr>
            <a:r>
              <a:rPr lang="en-US" b="1" dirty="0" smtClean="0"/>
              <a:t>By creating a system where one does not exist, we can better help underserved communities have equitable access to health &amp; human services. Together, we can address inequities to build and sustain healthier Long Island communities.</a:t>
            </a:r>
          </a:p>
        </p:txBody>
      </p:sp>
    </p:spTree>
    <p:extLst>
      <p:ext uri="{BB962C8B-B14F-4D97-AF65-F5344CB8AC3E}">
        <p14:creationId xmlns:p14="http://schemas.microsoft.com/office/powerpoint/2010/main" val="859373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This</a:t>
            </a:r>
            <a:endParaRPr lang="en-US" dirty="0"/>
          </a:p>
        </p:txBody>
      </p:sp>
      <p:pic>
        <p:nvPicPr>
          <p:cNvPr id="1026" name="Picture 2" descr="http://culturalorganizing.org/wp-content/uploads/2016/10/Matt-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2258409"/>
            <a:ext cx="8229600" cy="320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695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D9EA9168-6380-4A4B-BAFC-B25283423917}" vid="{0C9C84E2-3894-4729-A5AA-B2F6D66ADA7D}"/>
    </a:ext>
  </a:extLst>
</a:theme>
</file>

<file path=ppt/theme/theme2.xml><?xml version="1.0" encoding="utf-8"?>
<a:theme xmlns:a="http://schemas.openxmlformats.org/drawingml/2006/main" name="4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IPHIP">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LIHC theme</Template>
  <TotalTime>145</TotalTime>
  <Words>1668</Words>
  <Application>Microsoft Office PowerPoint</Application>
  <PresentationFormat>Widescreen</PresentationFormat>
  <Paragraphs>319</Paragraphs>
  <Slides>39</Slides>
  <Notes>19</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39</vt:i4>
      </vt:variant>
    </vt:vector>
  </HeadingPairs>
  <TitlesOfParts>
    <vt:vector size="54" baseType="lpstr">
      <vt:lpstr>ＭＳ Ｐゴシック</vt:lpstr>
      <vt:lpstr>Arial</vt:lpstr>
      <vt:lpstr>Calibri</vt:lpstr>
      <vt:lpstr>Calibri Light</vt:lpstr>
      <vt:lpstr>Calvert MT</vt:lpstr>
      <vt:lpstr>Courier New</vt:lpstr>
      <vt:lpstr>Gotham</vt:lpstr>
      <vt:lpstr>Helvetica</vt:lpstr>
      <vt:lpstr>Times New Roman</vt:lpstr>
      <vt:lpstr>Office Theme</vt:lpstr>
      <vt:lpstr>4_Suffolk Care Collaborative</vt:lpstr>
      <vt:lpstr>LIPHIP</vt:lpstr>
      <vt:lpstr>1_Office Theme</vt:lpstr>
      <vt:lpstr>Suffolk Care Collaborative</vt:lpstr>
      <vt:lpstr>3_Office Theme</vt:lpstr>
      <vt:lpstr>PowerPoint Presentation</vt:lpstr>
      <vt:lpstr>Welcome</vt:lpstr>
      <vt:lpstr>PowerPoint Presentation</vt:lpstr>
      <vt:lpstr>CBO Engagement in VBP: An Opportunity to Meet  Long Island’s Needs  Emily Rogan Project Manager, CBO Planning Grant </vt:lpstr>
      <vt:lpstr> Long Island’s regional nonprofit umbrella organization for health and human service providers. ESTABLISHED IN 1947 </vt:lpstr>
      <vt:lpstr>Why is this work critical?</vt:lpstr>
      <vt:lpstr>Why a health equity focus?</vt:lpstr>
      <vt:lpstr>Why a Health Equity Alliance?</vt:lpstr>
      <vt:lpstr>Consider This</vt:lpstr>
      <vt:lpstr>Steering Committee Members</vt:lpstr>
      <vt:lpstr>HEALI Members</vt:lpstr>
      <vt:lpstr>Geographic Diversity</vt:lpstr>
      <vt:lpstr>Wide Range of Service Areas</vt:lpstr>
      <vt:lpstr>Populations Served</vt:lpstr>
      <vt:lpstr>Work To Date</vt:lpstr>
      <vt:lpstr>HEALI members asked to rate importance of (1-5 Likert Scale)</vt:lpstr>
      <vt:lpstr>Developing Work Groups</vt:lpstr>
      <vt:lpstr>Questions?</vt:lpstr>
      <vt:lpstr>Networking &amp; Stretch Break</vt:lpstr>
      <vt:lpstr>Recap</vt:lpstr>
      <vt:lpstr>PowerPoint Presentation</vt:lpstr>
      <vt:lpstr>Walk Bike Nassau- Drunk Goggles Walk  </vt:lpstr>
      <vt:lpstr>NYS Prevention Agenda </vt:lpstr>
      <vt:lpstr>Suffolk Care Collaborative Announcements</vt:lpstr>
      <vt:lpstr>SCC Community Engagement webpage</vt:lpstr>
      <vt:lpstr>Your care, everywhere brochure </vt:lpstr>
      <vt:lpstr>Project Advisory Committee Meeting</vt:lpstr>
      <vt:lpstr>CBO Value Based Payment  Survey reminder</vt:lpstr>
      <vt:lpstr>Long Island Health Collaborative  June 13, 2018 </vt:lpstr>
      <vt:lpstr>Ongoing Efforts to Support Enhanced Care</vt:lpstr>
      <vt:lpstr>Current Trainings* Offered   </vt:lpstr>
      <vt:lpstr>Trainings cont’d</vt:lpstr>
      <vt:lpstr>Trainings cont’d</vt:lpstr>
      <vt:lpstr>CBO Innovation Fund  </vt:lpstr>
      <vt:lpstr>Behavioral Health Performance Fund  and Engaged Organizations</vt:lpstr>
      <vt:lpstr>High Value Behavioral Health Metrics</vt:lpstr>
      <vt:lpstr>NQP Website</vt:lpstr>
      <vt:lpstr>CHNA Prep Work Group  </vt:lpstr>
      <vt:lpstr>Feedback + Adjournment</vt:lpstr>
    </vt:vector>
  </TitlesOfParts>
  <Company>Healthcare Association of New York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Whitehead</dc:creator>
  <cp:lastModifiedBy>Kimberly Whitehead</cp:lastModifiedBy>
  <cp:revision>33</cp:revision>
  <dcterms:created xsi:type="dcterms:W3CDTF">2018-02-13T19:49:59Z</dcterms:created>
  <dcterms:modified xsi:type="dcterms:W3CDTF">2018-06-21T20:47:52Z</dcterms:modified>
</cp:coreProperties>
</file>